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320" r:id="rId2"/>
    <p:sldId id="2859" r:id="rId3"/>
    <p:sldId id="2860" r:id="rId4"/>
    <p:sldId id="2834" r:id="rId5"/>
    <p:sldId id="2835" r:id="rId6"/>
    <p:sldId id="2847" r:id="rId7"/>
    <p:sldId id="2863" r:id="rId8"/>
    <p:sldId id="2864" r:id="rId9"/>
    <p:sldId id="2848" r:id="rId10"/>
    <p:sldId id="2849" r:id="rId11"/>
    <p:sldId id="2531" r:id="rId12"/>
    <p:sldId id="2836" r:id="rId13"/>
    <p:sldId id="2866" r:id="rId14"/>
    <p:sldId id="2638" r:id="rId15"/>
    <p:sldId id="2639" r:id="rId16"/>
    <p:sldId id="2844" r:id="rId17"/>
    <p:sldId id="2845" r:id="rId18"/>
    <p:sldId id="2846" r:id="rId19"/>
    <p:sldId id="2867" r:id="rId20"/>
    <p:sldId id="2850" r:id="rId21"/>
    <p:sldId id="2711" r:id="rId22"/>
    <p:sldId id="2726" r:id="rId23"/>
    <p:sldId id="2725" r:id="rId24"/>
    <p:sldId id="2851" r:id="rId25"/>
    <p:sldId id="2852" r:id="rId26"/>
    <p:sldId id="2854" r:id="rId27"/>
    <p:sldId id="2855" r:id="rId28"/>
    <p:sldId id="2858" r:id="rId29"/>
    <p:sldId id="2873" r:id="rId30"/>
    <p:sldId id="2870" r:id="rId31"/>
    <p:sldId id="2869" r:id="rId32"/>
    <p:sldId id="2875" r:id="rId33"/>
    <p:sldId id="2876" r:id="rId34"/>
    <p:sldId id="2833" r:id="rId35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166458FB-5C5F-C844-8DE1-E7EC2262D8C2}">
          <p14:sldIdLst>
            <p14:sldId id="2320"/>
            <p14:sldId id="2859"/>
            <p14:sldId id="2860"/>
            <p14:sldId id="2834"/>
            <p14:sldId id="2835"/>
            <p14:sldId id="2847"/>
            <p14:sldId id="2863"/>
            <p14:sldId id="2864"/>
            <p14:sldId id="2848"/>
            <p14:sldId id="2849"/>
            <p14:sldId id="2531"/>
            <p14:sldId id="2836"/>
            <p14:sldId id="2866"/>
            <p14:sldId id="2638"/>
            <p14:sldId id="2639"/>
            <p14:sldId id="2844"/>
            <p14:sldId id="2845"/>
            <p14:sldId id="2846"/>
            <p14:sldId id="2867"/>
            <p14:sldId id="2850"/>
            <p14:sldId id="2711"/>
            <p14:sldId id="2726"/>
            <p14:sldId id="2725"/>
            <p14:sldId id="2851"/>
            <p14:sldId id="2852"/>
            <p14:sldId id="2854"/>
            <p14:sldId id="2855"/>
            <p14:sldId id="2858"/>
            <p14:sldId id="2873"/>
            <p14:sldId id="2870"/>
            <p14:sldId id="2869"/>
            <p14:sldId id="2875"/>
            <p14:sldId id="2876"/>
            <p14:sldId id="2833"/>
          </p14:sldIdLst>
        </p14:section>
      </p14:sectionLst>
    </p:ext>
    <p:ext uri="{EFAFB233-063F-42B5-8137-9DF3F51BA10A}">
      <p15:sldGuideLst xmlns:mc="http://schemas.openxmlformats.org/markup-compatibility/2006" xmlns:mv="urn:schemas-microsoft-com:mac:vml"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47"/>
    <a:srgbClr val="62AD0D"/>
    <a:srgbClr val="100228"/>
    <a:srgbClr val="B90310"/>
    <a:srgbClr val="1E044C"/>
    <a:srgbClr val="000066"/>
    <a:srgbClr val="0000FF"/>
    <a:srgbClr val="4F81BD"/>
    <a:srgbClr val="EDA1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027" autoAdjust="0"/>
    <p:restoredTop sz="98658" autoAdjust="0"/>
  </p:normalViewPr>
  <p:slideViewPr>
    <p:cSldViewPr>
      <p:cViewPr>
        <p:scale>
          <a:sx n="130" d="100"/>
          <a:sy n="130" d="100"/>
        </p:scale>
        <p:origin x="-3376" y="-22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1" d="100"/>
        <a:sy n="30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D3EBB0-F113-0948-834E-DDA2C93BAFB9}" type="doc">
      <dgm:prSet loTypeId="urn:microsoft.com/office/officeart/2005/8/layout/cycle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4DDEEF-3DC1-0B4C-9FC2-0333926AE45B}">
      <dgm:prSet phldrT="[Text]" custT="1"/>
      <dgm:spPr/>
      <dgm:t>
        <a:bodyPr/>
        <a:lstStyle/>
        <a:p>
          <a:r>
            <a:rPr lang="en-US" sz="2600" u="none" dirty="0" smtClean="0"/>
            <a:t>Business</a:t>
          </a:r>
          <a:br>
            <a:rPr lang="en-US" sz="2600" u="none" dirty="0" smtClean="0"/>
          </a:br>
          <a:r>
            <a:rPr lang="en-US" sz="2600" u="none" dirty="0" smtClean="0"/>
            <a:t>Leaders</a:t>
          </a:r>
          <a:endParaRPr lang="en-US" sz="2600" u="none" dirty="0"/>
        </a:p>
      </dgm:t>
    </dgm:pt>
    <dgm:pt modelId="{F0482F62-D064-A644-8EF1-2EF13604E19C}" type="parTrans" cxnId="{7F1BB62A-E032-3542-920E-5FEEC46704C7}">
      <dgm:prSet/>
      <dgm:spPr/>
      <dgm:t>
        <a:bodyPr/>
        <a:lstStyle/>
        <a:p>
          <a:endParaRPr lang="en-US"/>
        </a:p>
      </dgm:t>
    </dgm:pt>
    <dgm:pt modelId="{B3EF5ADB-35CA-4640-848D-7EC24850334B}" type="sibTrans" cxnId="{7F1BB62A-E032-3542-920E-5FEEC46704C7}">
      <dgm:prSet/>
      <dgm:spPr/>
      <dgm:t>
        <a:bodyPr/>
        <a:lstStyle/>
        <a:p>
          <a:endParaRPr lang="en-US"/>
        </a:p>
      </dgm:t>
    </dgm:pt>
    <dgm:pt modelId="{F72F0E0B-6780-344A-9C7E-E89DFE250CD9}">
      <dgm:prSet phldrT="[Text]" custT="1"/>
      <dgm:spPr/>
      <dgm:t>
        <a:bodyPr/>
        <a:lstStyle/>
        <a:p>
          <a:r>
            <a:rPr lang="en-US" sz="2600" u="none" dirty="0" smtClean="0"/>
            <a:t>Researchers</a:t>
          </a:r>
          <a:endParaRPr lang="en-US" sz="2600" u="none" dirty="0"/>
        </a:p>
      </dgm:t>
    </dgm:pt>
    <dgm:pt modelId="{25228A00-B45A-BA4C-8820-EDCABBD05D06}" type="parTrans" cxnId="{B982E1B2-32AE-204C-AE56-EB97E73C21D8}">
      <dgm:prSet/>
      <dgm:spPr/>
      <dgm:t>
        <a:bodyPr/>
        <a:lstStyle/>
        <a:p>
          <a:endParaRPr lang="en-US"/>
        </a:p>
      </dgm:t>
    </dgm:pt>
    <dgm:pt modelId="{1935850A-0853-404D-8415-948C7E49D854}" type="sibTrans" cxnId="{B982E1B2-32AE-204C-AE56-EB97E73C21D8}">
      <dgm:prSet/>
      <dgm:spPr/>
      <dgm:t>
        <a:bodyPr/>
        <a:lstStyle/>
        <a:p>
          <a:endParaRPr lang="en-US"/>
        </a:p>
      </dgm:t>
    </dgm:pt>
    <dgm:pt modelId="{8EDEF420-7774-D54B-B2A8-56B52D0E8DF5}">
      <dgm:prSet phldrT="[Text]" custT="1"/>
      <dgm:spPr/>
      <dgm:t>
        <a:bodyPr/>
        <a:lstStyle/>
        <a:p>
          <a:r>
            <a:rPr lang="en-US" sz="2600" u="none" dirty="0" smtClean="0"/>
            <a:t>Regulators</a:t>
          </a:r>
          <a:endParaRPr lang="en-US" sz="2600" u="none" dirty="0"/>
        </a:p>
      </dgm:t>
    </dgm:pt>
    <dgm:pt modelId="{424C4D84-AB07-884E-8820-C1CE54C654B6}" type="parTrans" cxnId="{F44275CE-5204-8340-925D-661F77238FCC}">
      <dgm:prSet/>
      <dgm:spPr/>
      <dgm:t>
        <a:bodyPr/>
        <a:lstStyle/>
        <a:p>
          <a:endParaRPr lang="en-US"/>
        </a:p>
      </dgm:t>
    </dgm:pt>
    <dgm:pt modelId="{E82B4EDF-A53E-3648-9809-3706FAE4E577}" type="sibTrans" cxnId="{F44275CE-5204-8340-925D-661F77238FCC}">
      <dgm:prSet/>
      <dgm:spPr/>
      <dgm:t>
        <a:bodyPr/>
        <a:lstStyle/>
        <a:p>
          <a:endParaRPr lang="en-US"/>
        </a:p>
      </dgm:t>
    </dgm:pt>
    <dgm:pt modelId="{948F7AF3-2D6A-5544-9BDB-31276BDE3D25}" type="pres">
      <dgm:prSet presAssocID="{10D3EBB0-F113-0948-834E-DDA2C93BAFB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9BAD54-3FA4-A04D-B51A-9A10D93E0E54}" type="pres">
      <dgm:prSet presAssocID="{BC4DDEEF-3DC1-0B4C-9FC2-0333926AE45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73D974-29B8-AA46-B659-3FE17E0025F3}" type="pres">
      <dgm:prSet presAssocID="{BC4DDEEF-3DC1-0B4C-9FC2-0333926AE45B}" presName="spNode" presStyleCnt="0"/>
      <dgm:spPr/>
    </dgm:pt>
    <dgm:pt modelId="{39D87A32-B993-E942-98D1-6F2732E4A5E0}" type="pres">
      <dgm:prSet presAssocID="{B3EF5ADB-35CA-4640-848D-7EC24850334B}" presName="sibTrans" presStyleLbl="sibTrans1D1" presStyleIdx="0" presStyleCnt="3"/>
      <dgm:spPr/>
      <dgm:t>
        <a:bodyPr/>
        <a:lstStyle/>
        <a:p>
          <a:endParaRPr lang="en-US"/>
        </a:p>
      </dgm:t>
    </dgm:pt>
    <dgm:pt modelId="{73FA9ABC-8525-DF48-8A20-80F7C9D9A927}" type="pres">
      <dgm:prSet presAssocID="{F72F0E0B-6780-344A-9C7E-E89DFE250CD9}" presName="node" presStyleLbl="node1" presStyleIdx="1" presStyleCnt="3" custScaleX="125228" custScaleY="112908" custRadScaleRad="108445" custRadScaleInc="-24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9285F-08CC-8145-B2D1-2FC682DE09AA}" type="pres">
      <dgm:prSet presAssocID="{F72F0E0B-6780-344A-9C7E-E89DFE250CD9}" presName="spNode" presStyleCnt="0"/>
      <dgm:spPr/>
    </dgm:pt>
    <dgm:pt modelId="{00F3571C-72F9-E342-876A-20D54A43F4F8}" type="pres">
      <dgm:prSet presAssocID="{1935850A-0853-404D-8415-948C7E49D854}" presName="sibTrans" presStyleLbl="sibTrans1D1" presStyleIdx="1" presStyleCnt="3"/>
      <dgm:spPr/>
      <dgm:t>
        <a:bodyPr/>
        <a:lstStyle/>
        <a:p>
          <a:endParaRPr lang="en-US"/>
        </a:p>
      </dgm:t>
    </dgm:pt>
    <dgm:pt modelId="{2A6C6513-B1F3-244A-B8DC-DC089A5CD810}" type="pres">
      <dgm:prSet presAssocID="{8EDEF420-7774-D54B-B2A8-56B52D0E8DF5}" presName="node" presStyleLbl="node1" presStyleIdx="2" presStyleCnt="3" custScaleX="120432" custScaleY="114615" custRadScaleRad="101559" custRadScaleInc="201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2A3CC-32DE-2244-8791-6572725EF03E}" type="pres">
      <dgm:prSet presAssocID="{8EDEF420-7774-D54B-B2A8-56B52D0E8DF5}" presName="spNode" presStyleCnt="0"/>
      <dgm:spPr/>
    </dgm:pt>
    <dgm:pt modelId="{52B3D9DB-9080-BA49-8FA0-8199045E8EDB}" type="pres">
      <dgm:prSet presAssocID="{E82B4EDF-A53E-3648-9809-3706FAE4E577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B982E1B2-32AE-204C-AE56-EB97E73C21D8}" srcId="{10D3EBB0-F113-0948-834E-DDA2C93BAFB9}" destId="{F72F0E0B-6780-344A-9C7E-E89DFE250CD9}" srcOrd="1" destOrd="0" parTransId="{25228A00-B45A-BA4C-8820-EDCABBD05D06}" sibTransId="{1935850A-0853-404D-8415-948C7E49D854}"/>
    <dgm:cxn modelId="{C27C87FB-B539-5A4B-86B0-E83A0D3199F2}" type="presOf" srcId="{8EDEF420-7774-D54B-B2A8-56B52D0E8DF5}" destId="{2A6C6513-B1F3-244A-B8DC-DC089A5CD810}" srcOrd="0" destOrd="0" presId="urn:microsoft.com/office/officeart/2005/8/layout/cycle6"/>
    <dgm:cxn modelId="{F44275CE-5204-8340-925D-661F77238FCC}" srcId="{10D3EBB0-F113-0948-834E-DDA2C93BAFB9}" destId="{8EDEF420-7774-D54B-B2A8-56B52D0E8DF5}" srcOrd="2" destOrd="0" parTransId="{424C4D84-AB07-884E-8820-C1CE54C654B6}" sibTransId="{E82B4EDF-A53E-3648-9809-3706FAE4E577}"/>
    <dgm:cxn modelId="{F9D7E3D0-ACFA-0B4A-A2DC-173CAA550DFC}" type="presOf" srcId="{BC4DDEEF-3DC1-0B4C-9FC2-0333926AE45B}" destId="{8A9BAD54-3FA4-A04D-B51A-9A10D93E0E54}" srcOrd="0" destOrd="0" presId="urn:microsoft.com/office/officeart/2005/8/layout/cycle6"/>
    <dgm:cxn modelId="{7A7948D3-9922-3B45-A425-E1F6F953357C}" type="presOf" srcId="{10D3EBB0-F113-0948-834E-DDA2C93BAFB9}" destId="{948F7AF3-2D6A-5544-9BDB-31276BDE3D25}" srcOrd="0" destOrd="0" presId="urn:microsoft.com/office/officeart/2005/8/layout/cycle6"/>
    <dgm:cxn modelId="{5AD9A344-F734-CB41-B8C7-66CB2B1D60A3}" type="presOf" srcId="{F72F0E0B-6780-344A-9C7E-E89DFE250CD9}" destId="{73FA9ABC-8525-DF48-8A20-80F7C9D9A927}" srcOrd="0" destOrd="0" presId="urn:microsoft.com/office/officeart/2005/8/layout/cycle6"/>
    <dgm:cxn modelId="{7262814A-9598-364C-951B-27456A57E59F}" type="presOf" srcId="{E82B4EDF-A53E-3648-9809-3706FAE4E577}" destId="{52B3D9DB-9080-BA49-8FA0-8199045E8EDB}" srcOrd="0" destOrd="0" presId="urn:microsoft.com/office/officeart/2005/8/layout/cycle6"/>
    <dgm:cxn modelId="{95C7B5BA-988E-1844-99A2-8BFE63A806F0}" type="presOf" srcId="{1935850A-0853-404D-8415-948C7E49D854}" destId="{00F3571C-72F9-E342-876A-20D54A43F4F8}" srcOrd="0" destOrd="0" presId="urn:microsoft.com/office/officeart/2005/8/layout/cycle6"/>
    <dgm:cxn modelId="{94CAA516-D619-E745-A56E-235475683C7A}" type="presOf" srcId="{B3EF5ADB-35CA-4640-848D-7EC24850334B}" destId="{39D87A32-B993-E942-98D1-6F2732E4A5E0}" srcOrd="0" destOrd="0" presId="urn:microsoft.com/office/officeart/2005/8/layout/cycle6"/>
    <dgm:cxn modelId="{7F1BB62A-E032-3542-920E-5FEEC46704C7}" srcId="{10D3EBB0-F113-0948-834E-DDA2C93BAFB9}" destId="{BC4DDEEF-3DC1-0B4C-9FC2-0333926AE45B}" srcOrd="0" destOrd="0" parTransId="{F0482F62-D064-A644-8EF1-2EF13604E19C}" sibTransId="{B3EF5ADB-35CA-4640-848D-7EC24850334B}"/>
    <dgm:cxn modelId="{85FC7DC3-E14D-714E-A3E9-3104409F3801}" type="presParOf" srcId="{948F7AF3-2D6A-5544-9BDB-31276BDE3D25}" destId="{8A9BAD54-3FA4-A04D-B51A-9A10D93E0E54}" srcOrd="0" destOrd="0" presId="urn:microsoft.com/office/officeart/2005/8/layout/cycle6"/>
    <dgm:cxn modelId="{CA845026-8DAA-7545-8656-5456B7E8423A}" type="presParOf" srcId="{948F7AF3-2D6A-5544-9BDB-31276BDE3D25}" destId="{E873D974-29B8-AA46-B659-3FE17E0025F3}" srcOrd="1" destOrd="0" presId="urn:microsoft.com/office/officeart/2005/8/layout/cycle6"/>
    <dgm:cxn modelId="{490750D2-CACA-C14D-A8F3-BAB905592B62}" type="presParOf" srcId="{948F7AF3-2D6A-5544-9BDB-31276BDE3D25}" destId="{39D87A32-B993-E942-98D1-6F2732E4A5E0}" srcOrd="2" destOrd="0" presId="urn:microsoft.com/office/officeart/2005/8/layout/cycle6"/>
    <dgm:cxn modelId="{7D10DD51-B29E-AE4B-800F-20DCC0096BE2}" type="presParOf" srcId="{948F7AF3-2D6A-5544-9BDB-31276BDE3D25}" destId="{73FA9ABC-8525-DF48-8A20-80F7C9D9A927}" srcOrd="3" destOrd="0" presId="urn:microsoft.com/office/officeart/2005/8/layout/cycle6"/>
    <dgm:cxn modelId="{92A691A9-842D-8A48-B441-1B9B4D21A78E}" type="presParOf" srcId="{948F7AF3-2D6A-5544-9BDB-31276BDE3D25}" destId="{74C9285F-08CC-8145-B2D1-2FC682DE09AA}" srcOrd="4" destOrd="0" presId="urn:microsoft.com/office/officeart/2005/8/layout/cycle6"/>
    <dgm:cxn modelId="{BB14EAA8-89F8-434A-9D0A-00B2F0E5E079}" type="presParOf" srcId="{948F7AF3-2D6A-5544-9BDB-31276BDE3D25}" destId="{00F3571C-72F9-E342-876A-20D54A43F4F8}" srcOrd="5" destOrd="0" presId="urn:microsoft.com/office/officeart/2005/8/layout/cycle6"/>
    <dgm:cxn modelId="{2AB295E3-1CB7-CC4F-A43D-7FC47539067A}" type="presParOf" srcId="{948F7AF3-2D6A-5544-9BDB-31276BDE3D25}" destId="{2A6C6513-B1F3-244A-B8DC-DC089A5CD810}" srcOrd="6" destOrd="0" presId="urn:microsoft.com/office/officeart/2005/8/layout/cycle6"/>
    <dgm:cxn modelId="{C2EF368C-1133-AE4E-B0DC-689C041EB86C}" type="presParOf" srcId="{948F7AF3-2D6A-5544-9BDB-31276BDE3D25}" destId="{7A62A3CC-32DE-2244-8791-6572725EF03E}" srcOrd="7" destOrd="0" presId="urn:microsoft.com/office/officeart/2005/8/layout/cycle6"/>
    <dgm:cxn modelId="{BF54056D-0B09-F144-92BC-7EC1DA2660B9}" type="presParOf" srcId="{948F7AF3-2D6A-5544-9BDB-31276BDE3D25}" destId="{52B3D9DB-9080-BA49-8FA0-8199045E8EDB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BAD54-3FA4-A04D-B51A-9A10D93E0E54}">
      <dsp:nvSpPr>
        <dsp:cNvPr id="0" name=""/>
        <dsp:cNvSpPr/>
      </dsp:nvSpPr>
      <dsp:spPr>
        <a:xfrm>
          <a:off x="2038146" y="367"/>
          <a:ext cx="1578946" cy="10263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u="none" kern="1200" dirty="0" smtClean="0"/>
            <a:t>Business</a:t>
          </a:r>
          <a:br>
            <a:rPr lang="en-US" sz="2600" u="none" kern="1200" dirty="0" smtClean="0"/>
          </a:br>
          <a:r>
            <a:rPr lang="en-US" sz="2600" u="none" kern="1200" dirty="0" smtClean="0"/>
            <a:t>Leaders</a:t>
          </a:r>
          <a:endParaRPr lang="en-US" sz="2600" u="none" kern="1200" dirty="0"/>
        </a:p>
      </dsp:txBody>
      <dsp:txXfrm>
        <a:off x="2088247" y="50468"/>
        <a:ext cx="1478744" cy="926113"/>
      </dsp:txXfrm>
    </dsp:sp>
    <dsp:sp modelId="{39D87A32-B993-E942-98D1-6F2732E4A5E0}">
      <dsp:nvSpPr>
        <dsp:cNvPr id="0" name=""/>
        <dsp:cNvSpPr/>
      </dsp:nvSpPr>
      <dsp:spPr>
        <a:xfrm>
          <a:off x="1580032" y="590206"/>
          <a:ext cx="2738771" cy="2738771"/>
        </a:xfrm>
        <a:custGeom>
          <a:avLst/>
          <a:gdLst/>
          <a:ahLst/>
          <a:cxnLst/>
          <a:rect l="0" t="0" r="0" b="0"/>
          <a:pathLst>
            <a:path>
              <a:moveTo>
                <a:pt x="2048021" y="179986"/>
              </a:moveTo>
              <a:arcTo wR="1369385" hR="1369385" stAng="17982468" swAng="32200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A9ABC-8525-DF48-8A20-80F7C9D9A927}">
      <dsp:nvSpPr>
        <dsp:cNvPr id="0" name=""/>
        <dsp:cNvSpPr/>
      </dsp:nvSpPr>
      <dsp:spPr>
        <a:xfrm>
          <a:off x="3233461" y="1814132"/>
          <a:ext cx="1977283" cy="11587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u="none" kern="1200" dirty="0" smtClean="0"/>
            <a:t>Researchers</a:t>
          </a:r>
          <a:endParaRPr lang="en-US" sz="2600" u="none" kern="1200" dirty="0"/>
        </a:p>
      </dsp:txBody>
      <dsp:txXfrm>
        <a:off x="3290029" y="1870700"/>
        <a:ext cx="1864147" cy="1045656"/>
      </dsp:txXfrm>
    </dsp:sp>
    <dsp:sp modelId="{00F3571C-72F9-E342-876A-20D54A43F4F8}">
      <dsp:nvSpPr>
        <dsp:cNvPr id="0" name=""/>
        <dsp:cNvSpPr/>
      </dsp:nvSpPr>
      <dsp:spPr>
        <a:xfrm>
          <a:off x="1532378" y="602493"/>
          <a:ext cx="2738771" cy="2738771"/>
        </a:xfrm>
        <a:custGeom>
          <a:avLst/>
          <a:gdLst/>
          <a:ahLst/>
          <a:cxnLst/>
          <a:rect l="0" t="0" r="0" b="0"/>
          <a:pathLst>
            <a:path>
              <a:moveTo>
                <a:pt x="2290189" y="2382961"/>
              </a:moveTo>
              <a:arcTo wR="1369385" hR="1369385" stAng="2864746" swAng="500539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C6513-B1F3-244A-B8DC-DC089A5CD810}">
      <dsp:nvSpPr>
        <dsp:cNvPr id="0" name=""/>
        <dsp:cNvSpPr/>
      </dsp:nvSpPr>
      <dsp:spPr>
        <a:xfrm>
          <a:off x="586728" y="1814130"/>
          <a:ext cx="1901556" cy="11763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u="none" kern="1200" dirty="0" smtClean="0"/>
            <a:t>Regulators</a:t>
          </a:r>
          <a:endParaRPr lang="en-US" sz="2600" u="none" kern="1200" dirty="0"/>
        </a:p>
      </dsp:txBody>
      <dsp:txXfrm>
        <a:off x="644151" y="1871553"/>
        <a:ext cx="1786710" cy="1061465"/>
      </dsp:txXfrm>
    </dsp:sp>
    <dsp:sp modelId="{52B3D9DB-9080-BA49-8FA0-8199045E8EDB}">
      <dsp:nvSpPr>
        <dsp:cNvPr id="0" name=""/>
        <dsp:cNvSpPr/>
      </dsp:nvSpPr>
      <dsp:spPr>
        <a:xfrm>
          <a:off x="1435999" y="528887"/>
          <a:ext cx="2738771" cy="2738771"/>
        </a:xfrm>
        <a:custGeom>
          <a:avLst/>
          <a:gdLst/>
          <a:ahLst/>
          <a:cxnLst/>
          <a:rect l="0" t="0" r="0" b="0"/>
          <a:pathLst>
            <a:path>
              <a:moveTo>
                <a:pt x="3383" y="1273177"/>
              </a:moveTo>
              <a:arcTo wR="1369385" hR="1369385" stAng="11041722" swAng="308341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00CD24-65D1-4C40-8D29-A862C223CF1E}" type="datetimeFigureOut">
              <a:rPr lang="en-US"/>
              <a:pPr>
                <a:defRPr/>
              </a:pPr>
              <a:t>6/6/16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EAC3B2-A1AC-4482-A895-EC50CBB97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7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EAC3B2-A1AC-4482-A895-EC50CBB970D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77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67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67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-9144" y="0"/>
            <a:ext cx="9153144" cy="5143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27752" y="1532443"/>
            <a:ext cx="3637261" cy="181128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>
              <a:spcBef>
                <a:spcPts val="0"/>
              </a:spcBef>
              <a:defRPr sz="3000" b="1" i="0">
                <a:solidFill>
                  <a:schemeClr val="bg1"/>
                </a:solidFill>
                <a:latin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7012" y="3718898"/>
            <a:ext cx="1783159" cy="361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00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3967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019550"/>
            <a:ext cx="8534400" cy="457200"/>
          </a:xfrm>
        </p:spPr>
        <p:txBody>
          <a:bodyPr/>
          <a:lstStyle/>
          <a:p>
            <a:pPr algn="ctr"/>
            <a:r>
              <a:rPr lang="en-US" dirty="0"/>
              <a:t>Jonathan </a:t>
            </a:r>
            <a:r>
              <a:rPr lang="en-US" dirty="0" smtClean="0"/>
              <a:t>Haidt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546" t="34302" r="8705" b="8046"/>
          <a:stretch/>
        </p:blipFill>
        <p:spPr>
          <a:xfrm>
            <a:off x="1905000" y="1428750"/>
            <a:ext cx="5334000" cy="178438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90600" y="285750"/>
            <a:ext cx="7391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400" dirty="0" smtClean="0"/>
              <a:t>What is Ethical Systems?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4138415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90550"/>
            <a:ext cx="1720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Accounting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590550"/>
            <a:ext cx="181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Dodd-Frank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333881" y="1403277"/>
            <a:ext cx="1707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Leadership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3028950"/>
            <a:ext cx="2768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Pay and promotion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3943350"/>
            <a:ext cx="1535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Marketing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1200150"/>
            <a:ext cx="2014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Human rights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276350"/>
            <a:ext cx="3229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Compliance Programs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038350"/>
            <a:ext cx="3247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Corporate governance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867150"/>
            <a:ext cx="1176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Culture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581400" y="2571750"/>
            <a:ext cx="2322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Whistle blowing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486400" y="4248150"/>
            <a:ext cx="3196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Sentencing guidelines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553200" y="2190750"/>
            <a:ext cx="83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CSR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198144" y="3393193"/>
            <a:ext cx="2391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Sarbanes-Oxley</a:t>
            </a:r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33350"/>
            <a:ext cx="3729038" cy="4857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50206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5411"/>
          <a:stretch/>
        </p:blipFill>
        <p:spPr>
          <a:xfrm>
            <a:off x="0" y="57150"/>
            <a:ext cx="9144000" cy="4152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1123950"/>
            <a:ext cx="914400" cy="457200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39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85750"/>
            <a:ext cx="9144000" cy="419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52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192024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0798"/>
            <a:ext cx="1905000" cy="37320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753958"/>
            <a:ext cx="2002341" cy="1403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0"/>
            <a:ext cx="17682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75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5411"/>
          <a:stretch/>
        </p:blipFill>
        <p:spPr>
          <a:xfrm>
            <a:off x="0" y="57150"/>
            <a:ext cx="9144000" cy="415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063624"/>
            <a:ext cx="1651000" cy="40798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9400" y="4019550"/>
            <a:ext cx="1580706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dirty="0"/>
              <a:t>Leadership</a:t>
            </a:r>
          </a:p>
        </p:txBody>
      </p:sp>
    </p:spTree>
    <p:extLst>
      <p:ext uri="{BB962C8B-B14F-4D97-AF65-F5344CB8AC3E}">
        <p14:creationId xmlns:p14="http://schemas.microsoft.com/office/powerpoint/2010/main" val="89485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0" y="133350"/>
            <a:ext cx="9039270" cy="493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38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00"/>
            <a:ext cx="9144000" cy="432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44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1"/>
            <a:ext cx="9144000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6" y="2724150"/>
            <a:ext cx="91440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88777"/>
            <a:ext cx="9144000" cy="150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92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67"/>
            <a:ext cx="9144000" cy="21370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4" y="2190750"/>
            <a:ext cx="9144000" cy="1587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867150"/>
            <a:ext cx="91440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51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67"/>
            <a:ext cx="8229600" cy="857250"/>
          </a:xfrm>
        </p:spPr>
        <p:txBody>
          <a:bodyPr/>
          <a:lstStyle/>
          <a:p>
            <a:r>
              <a:rPr lang="en-US" dirty="0" smtClean="0"/>
              <a:t>Official launch: January 2014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3950"/>
            <a:ext cx="9144000" cy="1040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638550"/>
            <a:ext cx="5257800" cy="1469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409950"/>
            <a:ext cx="4114800" cy="665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95550"/>
            <a:ext cx="3276600" cy="5397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06" y="3028950"/>
            <a:ext cx="3429000" cy="88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2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"/>
            <a:ext cx="9144000" cy="477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25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Insight: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23950"/>
            <a:ext cx="4114800" cy="3089673"/>
          </a:xfrm>
        </p:spPr>
        <p:txBody>
          <a:bodyPr/>
          <a:lstStyle/>
          <a:p>
            <a:pPr algn="ctr"/>
            <a:r>
              <a:rPr lang="en-US" sz="3800" dirty="0" smtClean="0">
                <a:solidFill>
                  <a:srgbClr val="FF0000"/>
                </a:solidFill>
              </a:rPr>
              <a:t>You must work at </a:t>
            </a:r>
          </a:p>
          <a:p>
            <a:pPr algn="ctr"/>
            <a:r>
              <a:rPr lang="en-US" sz="3800" dirty="0" smtClean="0">
                <a:solidFill>
                  <a:srgbClr val="FF0000"/>
                </a:solidFill>
              </a:rPr>
              <a:t>3 levels of analysis </a:t>
            </a:r>
          </a:p>
          <a:p>
            <a:pPr algn="ctr"/>
            <a:r>
              <a:rPr lang="en-US" sz="3800" dirty="0">
                <a:solidFill>
                  <a:srgbClr val="FF0000"/>
                </a:solidFill>
              </a:rPr>
              <a:t>s</a:t>
            </a:r>
            <a:r>
              <a:rPr lang="en-US" sz="3800" dirty="0" smtClean="0">
                <a:solidFill>
                  <a:srgbClr val="FF0000"/>
                </a:solidFill>
              </a:rPr>
              <a:t>imultaneously!</a:t>
            </a:r>
            <a:endParaRPr lang="en-US" sz="3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352550"/>
            <a:ext cx="5009574" cy="206276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943600" y="2495550"/>
            <a:ext cx="1066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162800" y="2495550"/>
            <a:ext cx="914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91000" y="2800350"/>
            <a:ext cx="76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64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57150"/>
            <a:ext cx="8229600" cy="857250"/>
          </a:xfrm>
        </p:spPr>
        <p:txBody>
          <a:bodyPr/>
          <a:lstStyle/>
          <a:p>
            <a:pPr algn="l"/>
            <a:r>
              <a:rPr lang="en-US" sz="3200" dirty="0">
                <a:latin typeface="+mn-lt"/>
              </a:rPr>
              <a:t>Ethical Systems Design: 3 levels of analysis </a:t>
            </a:r>
          </a:p>
        </p:txBody>
      </p:sp>
      <p:sp>
        <p:nvSpPr>
          <p:cNvPr id="6" name="Oval 5"/>
          <p:cNvSpPr/>
          <p:nvPr/>
        </p:nvSpPr>
        <p:spPr>
          <a:xfrm>
            <a:off x="3803814" y="1550782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129105" y="1456811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800600" y="1696548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9" name="Oval 8"/>
          <p:cNvSpPr/>
          <p:nvPr/>
        </p:nvSpPr>
        <p:spPr>
          <a:xfrm>
            <a:off x="4887512" y="2009433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420255" y="1283797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08614" y="1761611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95269" y="1795635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77895" y="1776874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29200" y="1432406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918114" y="2724418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43405" y="2630447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914900" y="2870184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001812" y="3183069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222914" y="2935247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509569" y="2969271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92195" y="2950510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143500" y="2606042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151709" y="2440777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477000" y="2346806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148495" y="2586543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235407" y="2899428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768150" y="2173792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456509" y="2651606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743164" y="2685630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425790" y="2666869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377095" y="2322401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4171950"/>
            <a:ext cx="4648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+mn-lt"/>
              </a:rPr>
              <a:t>1: Individuals</a:t>
            </a:r>
            <a:endParaRPr lang="en-US" sz="2600" i="1" dirty="0">
              <a:solidFill>
                <a:schemeClr val="accent1"/>
              </a:solidFill>
              <a:latin typeface="+mn-lt"/>
            </a:endParaRPr>
          </a:p>
          <a:p>
            <a:r>
              <a:rPr lang="en-US" sz="2600" i="1" dirty="0">
                <a:latin typeface="+mn-lt"/>
              </a:rPr>
              <a:t>--</a:t>
            </a:r>
            <a:r>
              <a:rPr lang="en-US" sz="2600" i="1" u="sng" dirty="0">
                <a:latin typeface="+mn-lt"/>
              </a:rPr>
              <a:t>Nudges</a:t>
            </a:r>
            <a:r>
              <a:rPr lang="en-US" sz="2600" i="1" dirty="0">
                <a:latin typeface="+mn-lt"/>
              </a:rPr>
              <a:t> to increase honesty</a:t>
            </a:r>
          </a:p>
        </p:txBody>
      </p:sp>
    </p:spTree>
    <p:extLst>
      <p:ext uri="{BB962C8B-B14F-4D97-AF65-F5344CB8AC3E}">
        <p14:creationId xmlns:p14="http://schemas.microsoft.com/office/powerpoint/2010/main" val="4072051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57150"/>
            <a:ext cx="8229600" cy="857250"/>
          </a:xfrm>
        </p:spPr>
        <p:txBody>
          <a:bodyPr/>
          <a:lstStyle/>
          <a:p>
            <a:pPr algn="l"/>
            <a:r>
              <a:rPr lang="en-US" sz="3200" dirty="0">
                <a:latin typeface="+mn-lt"/>
              </a:rPr>
              <a:t>Ethical Systems Design: 3 levels of analysis </a:t>
            </a:r>
          </a:p>
        </p:txBody>
      </p:sp>
      <p:sp>
        <p:nvSpPr>
          <p:cNvPr id="6" name="Oval 5"/>
          <p:cNvSpPr/>
          <p:nvPr/>
        </p:nvSpPr>
        <p:spPr>
          <a:xfrm>
            <a:off x="3803814" y="1550782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129105" y="1456811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800600" y="1696548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9" name="Oval 8"/>
          <p:cNvSpPr/>
          <p:nvPr/>
        </p:nvSpPr>
        <p:spPr>
          <a:xfrm>
            <a:off x="4887512" y="2009433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420255" y="1283797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08614" y="1761611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95269" y="1795635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77895" y="1776874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29200" y="1432406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918114" y="2724418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43405" y="2630447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914900" y="2870184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001812" y="3183069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222914" y="2935247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509569" y="2969271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92195" y="2950510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143500" y="2606042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151709" y="2440777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477000" y="2346806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148495" y="2586543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235407" y="2899428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768150" y="2173792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456509" y="2651606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743164" y="2685630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425790" y="2666869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377095" y="2322401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019800" y="2038350"/>
            <a:ext cx="2286000" cy="12192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657600" y="1276350"/>
            <a:ext cx="2127545" cy="10668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810000" y="2495550"/>
            <a:ext cx="838200" cy="8382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724400" y="2571750"/>
            <a:ext cx="1143000" cy="9906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4171950"/>
            <a:ext cx="4648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+mn-lt"/>
              </a:rPr>
              <a:t>1: Individuals</a:t>
            </a:r>
            <a:endParaRPr lang="en-US" sz="2600" i="1" dirty="0">
              <a:solidFill>
                <a:schemeClr val="accent1"/>
              </a:solidFill>
              <a:latin typeface="+mn-lt"/>
            </a:endParaRPr>
          </a:p>
          <a:p>
            <a:r>
              <a:rPr lang="en-US" sz="2600" i="1" dirty="0">
                <a:latin typeface="+mn-lt"/>
              </a:rPr>
              <a:t>--</a:t>
            </a:r>
            <a:r>
              <a:rPr lang="en-US" sz="2600" i="1" u="sng" dirty="0">
                <a:latin typeface="+mn-lt"/>
              </a:rPr>
              <a:t>Nudges</a:t>
            </a:r>
            <a:r>
              <a:rPr lang="en-US" sz="2600" i="1" dirty="0">
                <a:latin typeface="+mn-lt"/>
              </a:rPr>
              <a:t> to increase honesty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2400" y="3333750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n-lt"/>
              </a:rPr>
              <a:t>2: Groups</a:t>
            </a:r>
            <a:endParaRPr lang="en-US" sz="2800" i="1" dirty="0">
              <a:solidFill>
                <a:schemeClr val="accent1"/>
              </a:solidFill>
              <a:latin typeface="+mn-lt"/>
            </a:endParaRPr>
          </a:p>
          <a:p>
            <a:r>
              <a:rPr lang="en-US" sz="2600" i="1" dirty="0">
                <a:latin typeface="+mn-lt"/>
              </a:rPr>
              <a:t>--</a:t>
            </a:r>
            <a:r>
              <a:rPr lang="en-US" sz="2600" i="1" u="sng" dirty="0">
                <a:latin typeface="+mn-lt"/>
              </a:rPr>
              <a:t>Norms</a:t>
            </a:r>
            <a:r>
              <a:rPr lang="en-US" sz="2600" i="1" dirty="0">
                <a:latin typeface="+mn-lt"/>
              </a:rPr>
              <a:t>, Ethical culture</a:t>
            </a:r>
          </a:p>
        </p:txBody>
      </p:sp>
    </p:spTree>
    <p:extLst>
      <p:ext uri="{BB962C8B-B14F-4D97-AF65-F5344CB8AC3E}">
        <p14:creationId xmlns:p14="http://schemas.microsoft.com/office/powerpoint/2010/main" val="171946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http://0.tqn.com/d/geography/1/0/A/H/usa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10189" r="3519" b="8038"/>
          <a:stretch/>
        </p:blipFill>
        <p:spPr bwMode="auto">
          <a:xfrm>
            <a:off x="3124200" y="819150"/>
            <a:ext cx="5943600" cy="413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57150"/>
            <a:ext cx="8229600" cy="857250"/>
          </a:xfrm>
        </p:spPr>
        <p:txBody>
          <a:bodyPr/>
          <a:lstStyle/>
          <a:p>
            <a:pPr algn="l"/>
            <a:r>
              <a:rPr lang="en-US" sz="3200" dirty="0">
                <a:latin typeface="+mn-lt"/>
              </a:rPr>
              <a:t>Ethical Systems Design: 3 levels of analysis </a:t>
            </a:r>
          </a:p>
        </p:txBody>
      </p:sp>
      <p:sp>
        <p:nvSpPr>
          <p:cNvPr id="6" name="Oval 5"/>
          <p:cNvSpPr/>
          <p:nvPr/>
        </p:nvSpPr>
        <p:spPr>
          <a:xfrm>
            <a:off x="3803814" y="1550782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129105" y="1456811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800600" y="1696548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9" name="Oval 8"/>
          <p:cNvSpPr/>
          <p:nvPr/>
        </p:nvSpPr>
        <p:spPr>
          <a:xfrm>
            <a:off x="4887512" y="2009433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420255" y="1283797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08614" y="1761611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95269" y="1795635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77895" y="1776874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29200" y="1432406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918114" y="2724418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43405" y="2630447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914900" y="2870184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001812" y="3183069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222914" y="2935247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509569" y="2969271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92195" y="2950510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143500" y="2606042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151709" y="2440777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477000" y="2346806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148495" y="2586543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235407" y="2899428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768150" y="2173792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456509" y="2651606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743164" y="2685630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425790" y="2666869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377095" y="2322401"/>
            <a:ext cx="228600" cy="269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019800" y="2038350"/>
            <a:ext cx="2286000" cy="12192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657600" y="1276350"/>
            <a:ext cx="2127545" cy="10668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810000" y="2495550"/>
            <a:ext cx="838200" cy="8382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724400" y="2571750"/>
            <a:ext cx="1143000" cy="9906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8600" y="1276350"/>
            <a:ext cx="4953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+mn-lt"/>
              </a:rPr>
              <a:t>3: National &amp; </a:t>
            </a:r>
            <a:br>
              <a:rPr lang="en-US" sz="2600" dirty="0">
                <a:solidFill>
                  <a:srgbClr val="FF0000"/>
                </a:solidFill>
                <a:latin typeface="+mn-lt"/>
              </a:rPr>
            </a:br>
            <a:r>
              <a:rPr lang="en-US" sz="2600" dirty="0">
                <a:solidFill>
                  <a:srgbClr val="FF0000"/>
                </a:solidFill>
                <a:latin typeface="+mn-lt"/>
              </a:rPr>
              <a:t>International </a:t>
            </a:r>
            <a:br>
              <a:rPr lang="en-US" sz="2600" dirty="0">
                <a:solidFill>
                  <a:srgbClr val="FF0000"/>
                </a:solidFill>
                <a:latin typeface="+mn-lt"/>
              </a:rPr>
            </a:br>
            <a:r>
              <a:rPr lang="en-US" sz="2600" dirty="0">
                <a:solidFill>
                  <a:srgbClr val="FF0000"/>
                </a:solidFill>
                <a:latin typeface="+mn-lt"/>
              </a:rPr>
              <a:t>Ecosystem</a:t>
            </a:r>
            <a:endParaRPr lang="en-US" sz="2600" i="1" dirty="0">
              <a:solidFill>
                <a:schemeClr val="accent1"/>
              </a:solidFill>
              <a:latin typeface="+mn-lt"/>
            </a:endParaRPr>
          </a:p>
          <a:p>
            <a:r>
              <a:rPr lang="en-US" sz="2600" i="1" dirty="0">
                <a:latin typeface="+mn-lt"/>
              </a:rPr>
              <a:t>--</a:t>
            </a:r>
            <a:r>
              <a:rPr lang="en-US" sz="2600" i="1" u="sng" dirty="0">
                <a:latin typeface="+mn-lt"/>
              </a:rPr>
              <a:t>Laws</a:t>
            </a:r>
            <a:r>
              <a:rPr lang="en-US" sz="2600" i="1" dirty="0">
                <a:latin typeface="+mn-lt"/>
              </a:rPr>
              <a:t>, national</a:t>
            </a:r>
            <a:br>
              <a:rPr lang="en-US" sz="2600" i="1" dirty="0">
                <a:latin typeface="+mn-lt"/>
              </a:rPr>
            </a:br>
            <a:r>
              <a:rPr lang="en-US" sz="2600" i="1" dirty="0">
                <a:latin typeface="+mn-lt"/>
              </a:rPr>
              <a:t> cultures,  investors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2400" y="4171950"/>
            <a:ext cx="4648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+mn-lt"/>
              </a:rPr>
              <a:t>1: Individuals</a:t>
            </a:r>
            <a:endParaRPr lang="en-US" sz="2600" i="1" dirty="0">
              <a:solidFill>
                <a:schemeClr val="accent1"/>
              </a:solidFill>
              <a:latin typeface="+mn-lt"/>
            </a:endParaRPr>
          </a:p>
          <a:p>
            <a:r>
              <a:rPr lang="en-US" sz="2600" i="1" dirty="0">
                <a:latin typeface="+mn-lt"/>
              </a:rPr>
              <a:t>--</a:t>
            </a:r>
            <a:r>
              <a:rPr lang="en-US" sz="2600" i="1" u="sng" dirty="0">
                <a:latin typeface="+mn-lt"/>
              </a:rPr>
              <a:t>Nudges</a:t>
            </a:r>
            <a:r>
              <a:rPr lang="en-US" sz="2600" i="1" dirty="0">
                <a:latin typeface="+mn-lt"/>
              </a:rPr>
              <a:t> to increase honesty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2400" y="3333750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n-lt"/>
              </a:rPr>
              <a:t>2: Groups</a:t>
            </a:r>
            <a:endParaRPr lang="en-US" sz="2800" i="1" dirty="0">
              <a:solidFill>
                <a:schemeClr val="accent1"/>
              </a:solidFill>
              <a:latin typeface="+mn-lt"/>
            </a:endParaRPr>
          </a:p>
          <a:p>
            <a:r>
              <a:rPr lang="en-US" sz="2600" i="1" dirty="0">
                <a:latin typeface="+mn-lt"/>
              </a:rPr>
              <a:t>-</a:t>
            </a:r>
            <a:r>
              <a:rPr lang="en-US" sz="2600" i="1" dirty="0" smtClean="0">
                <a:latin typeface="+mn-lt"/>
              </a:rPr>
              <a:t>-</a:t>
            </a:r>
            <a:r>
              <a:rPr lang="en-US" sz="2600" i="1" u="sng" dirty="0" smtClean="0">
                <a:latin typeface="+mn-lt"/>
              </a:rPr>
              <a:t>Norms</a:t>
            </a:r>
            <a:r>
              <a:rPr lang="en-US" sz="2600" i="1" dirty="0" smtClean="0">
                <a:latin typeface="+mn-lt"/>
              </a:rPr>
              <a:t>, Ethical culture</a:t>
            </a:r>
            <a:endParaRPr lang="en-US" sz="2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182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5979"/>
            <a:ext cx="8610600" cy="689371"/>
          </a:xfrm>
        </p:spPr>
        <p:txBody>
          <a:bodyPr/>
          <a:lstStyle/>
          <a:p>
            <a:r>
              <a:rPr lang="en-US" sz="3600" dirty="0" smtClean="0"/>
              <a:t>Our Plan to Improve Business Ethics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b="1" dirty="0" smtClean="0"/>
              <a:t>Phase 1: 2014-2015</a:t>
            </a:r>
            <a:r>
              <a:rPr lang="en-US" sz="3000" dirty="0" smtClean="0"/>
              <a:t>: Organize existing research, make it accessible.</a:t>
            </a:r>
          </a:p>
          <a:p>
            <a:r>
              <a:rPr lang="en-US" sz="3000" b="1" dirty="0" smtClean="0"/>
              <a:t>Phase 2: 2016-2017</a:t>
            </a:r>
            <a:r>
              <a:rPr lang="en-US" sz="3000" dirty="0" smtClean="0"/>
              <a:t>: Develop key partnerships; Define and measure ethical culture; </a:t>
            </a:r>
            <a:br>
              <a:rPr lang="en-US" sz="3000" dirty="0" smtClean="0"/>
            </a:br>
            <a:r>
              <a:rPr lang="en-US" sz="3000" dirty="0" smtClean="0"/>
              <a:t>Widespread adoption of our tools.</a:t>
            </a:r>
          </a:p>
          <a:p>
            <a:r>
              <a:rPr lang="en-US" sz="3000" b="1" dirty="0" smtClean="0"/>
              <a:t>Phase 3: 2017+: </a:t>
            </a:r>
            <a:r>
              <a:rPr lang="en-US" sz="3000" dirty="0" smtClean="0"/>
              <a:t>Change the ecosystems of business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579037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the Ecosystems?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3950"/>
            <a:ext cx="8458200" cy="3810000"/>
          </a:xfrm>
        </p:spPr>
        <p:txBody>
          <a:bodyPr/>
          <a:lstStyle/>
          <a:p>
            <a:r>
              <a:rPr lang="en-US" dirty="0" smtClean="0"/>
              <a:t>1) Enable stakeholders (esp. regulators) to reward E, not just C. </a:t>
            </a:r>
            <a:r>
              <a:rPr lang="en-US" i="1" dirty="0"/>
              <a:t>(</a:t>
            </a:r>
            <a:r>
              <a:rPr lang="en-US" sz="2800" i="1" dirty="0" smtClean="0"/>
              <a:t>Improve the quality and reduce the cost of ethics assessments and interventions)</a:t>
            </a:r>
          </a:p>
          <a:p>
            <a:r>
              <a:rPr lang="en-US" dirty="0" smtClean="0"/>
              <a:t>2) </a:t>
            </a:r>
            <a:r>
              <a:rPr lang="en-US" dirty="0"/>
              <a:t>Make business ethics an experimental science </a:t>
            </a:r>
            <a:r>
              <a:rPr lang="en-US" sz="2800" i="1" dirty="0" smtClean="0"/>
              <a:t>(With </a:t>
            </a:r>
            <a:r>
              <a:rPr lang="en-US" sz="2800" i="1" dirty="0"/>
              <a:t>A/B testing, </a:t>
            </a:r>
            <a:r>
              <a:rPr lang="en-US" sz="2800" i="1" dirty="0" smtClean="0"/>
              <a:t>data sharing, “city lab”)</a:t>
            </a:r>
          </a:p>
          <a:p>
            <a:r>
              <a:rPr lang="en-US" dirty="0" smtClean="0"/>
              <a:t>3) Transform MBA curriculum </a:t>
            </a:r>
            <a:br>
              <a:rPr lang="en-US" dirty="0" smtClean="0"/>
            </a:br>
            <a:r>
              <a:rPr lang="en-US" sz="2800" i="1" dirty="0" smtClean="0"/>
              <a:t>(</a:t>
            </a:r>
            <a:r>
              <a:rPr lang="en-US" sz="2800" i="1" dirty="0"/>
              <a:t>E</a:t>
            </a:r>
            <a:r>
              <a:rPr lang="en-US" sz="2800" i="1" dirty="0" smtClean="0"/>
              <a:t>mphasize ethics, and ethical systems design)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349643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9662"/>
            <a:ext cx="6093523" cy="5010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28529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9662"/>
            <a:ext cx="6093523" cy="5010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Rectangle 2"/>
          <p:cNvSpPr/>
          <p:nvPr/>
        </p:nvSpPr>
        <p:spPr>
          <a:xfrm>
            <a:off x="6172200" y="285750"/>
            <a:ext cx="1019175" cy="3657600"/>
          </a:xfrm>
          <a:prstGeom prst="rect">
            <a:avLst/>
          </a:prstGeom>
          <a:solidFill>
            <a:srgbClr val="FFF24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Ethical Systems Design</a:t>
            </a:r>
            <a:endParaRPr lang="en-U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62600" y="4476750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Ethical Leaders?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915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0983504"/>
              </p:ext>
            </p:extLst>
          </p:nvPr>
        </p:nvGraphicFramePr>
        <p:xfrm>
          <a:off x="1752600" y="1352550"/>
          <a:ext cx="5693103" cy="3442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01" y="5715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Goals for today: 1) learn from each other, 2) Grow the field, 3) Develop an agenda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504950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/>
              <a:t>Questions:</a:t>
            </a:r>
          </a:p>
          <a:p>
            <a:r>
              <a:rPr lang="en-US" sz="2200" dirty="0" smtClean="0"/>
              <a:t>E.g., Gaps &amp; needs?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1200150"/>
            <a:ext cx="25145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   </a:t>
            </a:r>
            <a:r>
              <a:rPr lang="en-US" sz="2200" u="sng" dirty="0" smtClean="0"/>
              <a:t>Insights:</a:t>
            </a:r>
          </a:p>
          <a:p>
            <a:pPr algn="r"/>
            <a:r>
              <a:rPr lang="en-US" sz="2200" dirty="0" smtClean="0"/>
              <a:t>E.g., ways to use behavioral research to improve ethics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t="20855" b="20422"/>
          <a:stretch/>
        </p:blipFill>
        <p:spPr>
          <a:xfrm>
            <a:off x="0" y="3867150"/>
            <a:ext cx="2236900" cy="131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25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87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resources1.news.com.au/images/2011/10/19/1226170/756397-111026-wealth-andrew-main-commenta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7056782" cy="397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musclebunz.files.wordpress.com/2011/09/new-york-magazine-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3350"/>
            <a:ext cx="3574676" cy="4755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32800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 of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Complementarity</a:t>
            </a:r>
          </a:p>
          <a:p>
            <a:r>
              <a:rPr lang="en-US" dirty="0" smtClean="0"/>
              <a:t>2) Power of the social environment</a:t>
            </a:r>
          </a:p>
          <a:p>
            <a:r>
              <a:rPr lang="en-US" dirty="0" smtClean="0"/>
              <a:t>3) Ethical leadership</a:t>
            </a:r>
          </a:p>
          <a:p>
            <a:r>
              <a:rPr lang="en-US" dirty="0" smtClean="0"/>
              <a:t>4) Common sense is sometimes wrong</a:t>
            </a:r>
          </a:p>
          <a:p>
            <a:r>
              <a:rPr lang="en-US" dirty="0" smtClean="0"/>
              <a:t>5) Assess and praise the good; assume people are good. (But verify)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41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of Business Ethics, in 2026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--Business case for ethics is widely accepted</a:t>
            </a:r>
          </a:p>
          <a:p>
            <a:r>
              <a:rPr lang="en-US" sz="2800" dirty="0" smtClean="0"/>
              <a:t>--Business case is even stronger – we have changed the ecosystem so that ethics pays </a:t>
            </a:r>
            <a:r>
              <a:rPr lang="en-US" sz="2800" i="1" dirty="0" smtClean="0"/>
              <a:t>even better </a:t>
            </a:r>
            <a:r>
              <a:rPr lang="en-US" sz="2800" dirty="0" smtClean="0"/>
              <a:t>than today</a:t>
            </a:r>
          </a:p>
          <a:p>
            <a:r>
              <a:rPr lang="en-US" sz="2800" dirty="0" smtClean="0"/>
              <a:t>--Ethical systems design is easy, cheap, and common</a:t>
            </a:r>
          </a:p>
          <a:p>
            <a:r>
              <a:rPr lang="en-US" sz="2800" dirty="0" smtClean="0"/>
              <a:t>--Academics &amp; companies work much more closely</a:t>
            </a:r>
          </a:p>
          <a:p>
            <a:r>
              <a:rPr lang="en-US" sz="2800" dirty="0" smtClean="0"/>
              <a:t>--Companies become learning orgs, about ethics</a:t>
            </a:r>
          </a:p>
          <a:p>
            <a:r>
              <a:rPr lang="en-US" sz="2800" dirty="0" smtClean="0"/>
              <a:t>--Regulators bless companies and industries; step back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317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vision?</a:t>
            </a:r>
          </a:p>
          <a:p>
            <a:r>
              <a:rPr lang="en-US" dirty="0" smtClean="0"/>
              <a:t>And what do we need to do to get there?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The Future of Business Ethics, in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26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078"/>
            <a:ext cx="6276975" cy="4988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3943350"/>
            <a:ext cx="92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Enron</a:t>
            </a:r>
            <a:endParaRPr lang="en-US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4324350"/>
            <a:ext cx="737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GFC</a:t>
            </a:r>
            <a:endParaRPr lang="en-US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1200150"/>
            <a:ext cx="202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Small Business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1733550"/>
            <a:ext cx="92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  <a:latin typeface="+mj-lt"/>
              </a:rPr>
              <a:t>Banks</a:t>
            </a:r>
            <a:endParaRPr lang="en-US" sz="2400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3181350"/>
            <a:ext cx="173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Big Business</a:t>
            </a:r>
            <a:endParaRPr lang="en-US" sz="24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8708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078"/>
            <a:ext cx="6276975" cy="4988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3943350"/>
            <a:ext cx="92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Enron</a:t>
            </a:r>
            <a:endParaRPr lang="en-US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4324350"/>
            <a:ext cx="737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GFC</a:t>
            </a:r>
            <a:endParaRPr lang="en-US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1200150"/>
            <a:ext cx="202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Small Business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1733550"/>
            <a:ext cx="92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  <a:latin typeface="+mj-lt"/>
              </a:rPr>
              <a:t>Banks</a:t>
            </a:r>
            <a:endParaRPr lang="en-US" sz="2400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3181350"/>
            <a:ext cx="173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Big Business</a:t>
            </a:r>
            <a:endParaRPr lang="en-US" sz="2400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400800" y="1809750"/>
            <a:ext cx="1066800" cy="2133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400800" y="1581150"/>
            <a:ext cx="1066800" cy="2057400"/>
          </a:xfrm>
          <a:prstGeom prst="line">
            <a:avLst/>
          </a:prstGeom>
          <a:ln>
            <a:solidFill>
              <a:srgbClr val="62A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65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9550"/>
            <a:ext cx="7543800" cy="4765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314950"/>
            <a:ext cx="6000750" cy="1352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82732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9662"/>
            <a:ext cx="6093523" cy="5010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Oval 6"/>
          <p:cNvSpPr/>
          <p:nvPr/>
        </p:nvSpPr>
        <p:spPr>
          <a:xfrm>
            <a:off x="6019800" y="2114550"/>
            <a:ext cx="1114425" cy="2209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62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47750"/>
            <a:ext cx="7315200" cy="260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905000" y="209550"/>
            <a:ext cx="532709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/>
              <a:t>Solomon Asch: Conformity</a:t>
            </a:r>
            <a:endParaRPr lang="en-US" sz="3400" dirty="0"/>
          </a:p>
        </p:txBody>
      </p:sp>
      <p:pic>
        <p:nvPicPr>
          <p:cNvPr id="7" name="Picture 6" descr="http://upload.wikimedia.org/wikipedia/commons/4/47/Asch_experiment.png"/>
          <p:cNvPicPr>
            <a:picLocks noChangeAspect="1" noChangeArrowheads="1"/>
          </p:cNvPicPr>
          <p:nvPr/>
        </p:nvPicPr>
        <p:blipFill rotWithShape="1">
          <a:blip r:embed="rId3" cstate="print"/>
          <a:srcRect l="2698" t="2248" r="3334" b="4220"/>
          <a:stretch/>
        </p:blipFill>
        <p:spPr bwMode="auto">
          <a:xfrm>
            <a:off x="6265846" y="2495550"/>
            <a:ext cx="2877312" cy="252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8280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09550"/>
            <a:ext cx="794320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/>
              <a:t>Stanley </a:t>
            </a:r>
            <a:r>
              <a:rPr lang="en-US" sz="3400" dirty="0" err="1" smtClean="0"/>
              <a:t>Milgram</a:t>
            </a:r>
            <a:r>
              <a:rPr lang="en-US" sz="3400" dirty="0" smtClean="0"/>
              <a:t>: Obedience to authority</a:t>
            </a:r>
            <a:endParaRPr lang="en-US" sz="3400" dirty="0"/>
          </a:p>
        </p:txBody>
      </p:sp>
      <p:pic>
        <p:nvPicPr>
          <p:cNvPr id="5" name="Picture 2" descr="http://viralcontagion.files.wordpress.com/2012/10/untitled-29-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6350"/>
            <a:ext cx="44958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psichi.org/images/site_pages/9_1_benjamin_1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"/>
          <a:stretch/>
        </p:blipFill>
        <p:spPr bwMode="auto">
          <a:xfrm>
            <a:off x="4677925" y="2800350"/>
            <a:ext cx="4503484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426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9550"/>
            <a:ext cx="822532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/>
              <a:t>Phil </a:t>
            </a:r>
            <a:r>
              <a:rPr lang="en-US" sz="3400" dirty="0" err="1" smtClean="0"/>
              <a:t>Zimbardo</a:t>
            </a:r>
            <a:r>
              <a:rPr lang="en-US" sz="3400" dirty="0" smtClean="0"/>
              <a:t>: The Stanford Prison Study</a:t>
            </a:r>
            <a:endParaRPr lang="en-US" sz="3400" dirty="0"/>
          </a:p>
        </p:txBody>
      </p:sp>
      <p:pic>
        <p:nvPicPr>
          <p:cNvPr id="4" name="Picture 4" descr="http://afflictor.com/wp-content/uploads/2012/06/s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00150"/>
            <a:ext cx="3880688" cy="371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blogs.triplealearning.com/wp-content/uploads/2012/07/spe_prison_gua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76350"/>
            <a:ext cx="4835768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146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5750"/>
            <a:ext cx="3478379" cy="4635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0"/>
            <a:ext cx="3406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01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ons 40pt slid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53889</TotalTime>
  <Words>452</Words>
  <Application>Microsoft Macintosh PowerPoint</Application>
  <PresentationFormat>On-screen Show (16:9)</PresentationFormat>
  <Paragraphs>84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jons 40pt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Official launch: January 2014</vt:lpstr>
      <vt:lpstr>Key Insight:</vt:lpstr>
      <vt:lpstr>Ethical Systems Design: 3 levels of analysis </vt:lpstr>
      <vt:lpstr>Ethical Systems Design: 3 levels of analysis </vt:lpstr>
      <vt:lpstr>Ethical Systems Design: 3 levels of analysis </vt:lpstr>
      <vt:lpstr>Our Plan to Improve Business Ethics</vt:lpstr>
      <vt:lpstr>Change the Ecosystems?</vt:lpstr>
      <vt:lpstr>PowerPoint Presentation</vt:lpstr>
      <vt:lpstr>PowerPoint Presentation</vt:lpstr>
      <vt:lpstr>PowerPoint Presentation</vt:lpstr>
      <vt:lpstr>PowerPoint Presentation</vt:lpstr>
      <vt:lpstr>Themes of the day</vt:lpstr>
      <vt:lpstr>The Future of Business Ethics, in 2026</vt:lpstr>
      <vt:lpstr>The Future of Business Ethics, in 2026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 Haidt</dc:creator>
  <cp:lastModifiedBy>Jonathan Haidt</cp:lastModifiedBy>
  <cp:revision>1825</cp:revision>
  <dcterms:created xsi:type="dcterms:W3CDTF">2016-03-21T20:45:56Z</dcterms:created>
  <dcterms:modified xsi:type="dcterms:W3CDTF">2016-06-06T17:11:06Z</dcterms:modified>
</cp:coreProperties>
</file>