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34.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5"/>
  </p:notesMasterIdLst>
  <p:handoutMasterIdLst>
    <p:handoutMasterId r:id="rId46"/>
  </p:handoutMasterIdLst>
  <p:sldIdLst>
    <p:sldId id="256" r:id="rId2"/>
    <p:sldId id="393" r:id="rId3"/>
    <p:sldId id="423" r:id="rId4"/>
    <p:sldId id="428" r:id="rId5"/>
    <p:sldId id="318" r:id="rId6"/>
    <p:sldId id="390" r:id="rId7"/>
    <p:sldId id="315" r:id="rId8"/>
    <p:sldId id="392" r:id="rId9"/>
    <p:sldId id="424" r:id="rId10"/>
    <p:sldId id="352" r:id="rId11"/>
    <p:sldId id="328" r:id="rId12"/>
    <p:sldId id="395" r:id="rId13"/>
    <p:sldId id="409" r:id="rId14"/>
    <p:sldId id="399" r:id="rId15"/>
    <p:sldId id="427" r:id="rId16"/>
    <p:sldId id="412" r:id="rId17"/>
    <p:sldId id="451" r:id="rId18"/>
    <p:sldId id="450" r:id="rId19"/>
    <p:sldId id="396" r:id="rId20"/>
    <p:sldId id="449" r:id="rId21"/>
    <p:sldId id="431" r:id="rId22"/>
    <p:sldId id="430" r:id="rId23"/>
    <p:sldId id="432" r:id="rId24"/>
    <p:sldId id="444" r:id="rId25"/>
    <p:sldId id="433" r:id="rId26"/>
    <p:sldId id="445" r:id="rId27"/>
    <p:sldId id="446" r:id="rId28"/>
    <p:sldId id="447" r:id="rId29"/>
    <p:sldId id="434" r:id="rId30"/>
    <p:sldId id="454" r:id="rId31"/>
    <p:sldId id="435" r:id="rId32"/>
    <p:sldId id="436" r:id="rId33"/>
    <p:sldId id="437" r:id="rId34"/>
    <p:sldId id="448" r:id="rId35"/>
    <p:sldId id="438" r:id="rId36"/>
    <p:sldId id="439" r:id="rId37"/>
    <p:sldId id="440" r:id="rId38"/>
    <p:sldId id="441" r:id="rId39"/>
    <p:sldId id="442" r:id="rId40"/>
    <p:sldId id="443" r:id="rId41"/>
    <p:sldId id="421" r:id="rId42"/>
    <p:sldId id="455" r:id="rId43"/>
    <p:sldId id="456" r:id="rId4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6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378" y="72"/>
      </p:cViewPr>
      <p:guideLst>
        <p:guide orient="horz" pos="2160"/>
        <p:guide pos="2688"/>
      </p:guideLst>
    </p:cSldViewPr>
  </p:slideViewPr>
  <p:notesTextViewPr>
    <p:cViewPr>
      <p:scale>
        <a:sx n="100" d="100"/>
        <a:sy n="100" d="100"/>
      </p:scale>
      <p:origin x="0" y="0"/>
    </p:cViewPr>
  </p:notesTextViewPr>
  <p:sorterViewPr>
    <p:cViewPr>
      <p:scale>
        <a:sx n="100" d="100"/>
        <a:sy n="100" d="100"/>
      </p:scale>
      <p:origin x="0" y="-2892"/>
    </p:cViewPr>
  </p:sorterViewPr>
  <p:notesViewPr>
    <p:cSldViewPr>
      <p:cViewPr>
        <p:scale>
          <a:sx n="100" d="100"/>
          <a:sy n="100" d="100"/>
        </p:scale>
        <p:origin x="-2840" y="10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martinww:Desktop:Ethical%20Systems%20Presentation%20Tabl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martinww:Desktop:Ethical%20Systems%20Presentation%20Tabl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martinww:Desktop:Ethical%20Systems%20Presentation%20Tabl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martinww:Desktop:Ethical%20Systems%20Presentation%20Table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martinww:Desktop:Ethical%20Systems%20Presentation%20Table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martinww:Desktop:Ethical%20Systems%20Presentation%20Table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martinww:Desktop:Ethical%20Systems%20Presentation%20Table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martinww:Desktop:Ethical%20Systems%20Presentation%20Tables.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a:t>
            </a:r>
            <a:r>
              <a:rPr lang="en-US" sz="2400" baseline="0"/>
              <a:t> Saying "easiest to do"</a:t>
            </a:r>
            <a:endParaRPr lang="en-US" sz="2400"/>
          </a:p>
        </c:rich>
      </c:tx>
      <c:overlay val="0"/>
    </c:title>
    <c:autoTitleDeleted val="0"/>
    <c:plotArea>
      <c:layout/>
      <c:barChart>
        <c:barDir val="col"/>
        <c:grouping val="clustered"/>
        <c:varyColors val="0"/>
        <c:ser>
          <c:idx val="0"/>
          <c:order val="0"/>
          <c:tx>
            <c:strRef>
              <c:f>'Ranking Data'!$B$11</c:f>
              <c:strCache>
                <c:ptCount val="1"/>
                <c:pt idx="0">
                  <c:v>% Ranking 1st</c:v>
                </c:pt>
              </c:strCache>
            </c:strRef>
          </c:tx>
          <c:invertIfNegative val="0"/>
          <c:dPt>
            <c:idx val="2"/>
            <c:invertIfNegative val="0"/>
            <c:bubble3D val="0"/>
            <c:spPr>
              <a:solidFill>
                <a:srgbClr val="FF0000"/>
              </a:solidFill>
            </c:spPr>
          </c:dPt>
          <c:cat>
            <c:strRef>
              <c:f>'Ranking Data'!$A$12:$A$14</c:f>
              <c:strCache>
                <c:ptCount val="3"/>
                <c:pt idx="0">
                  <c:v>Promotive Voice</c:v>
                </c:pt>
                <c:pt idx="1">
                  <c:v>Prohibitive Voice</c:v>
                </c:pt>
                <c:pt idx="2">
                  <c:v>Ethical Voice</c:v>
                </c:pt>
              </c:strCache>
            </c:strRef>
          </c:cat>
          <c:val>
            <c:numRef>
              <c:f>'Ranking Data'!$B$12:$B$14</c:f>
              <c:numCache>
                <c:formatCode>General</c:formatCode>
                <c:ptCount val="3"/>
                <c:pt idx="0">
                  <c:v>57</c:v>
                </c:pt>
                <c:pt idx="1">
                  <c:v>32</c:v>
                </c:pt>
                <c:pt idx="2">
                  <c:v>11</c:v>
                </c:pt>
              </c:numCache>
            </c:numRef>
          </c:val>
        </c:ser>
        <c:dLbls>
          <c:showLegendKey val="0"/>
          <c:showVal val="0"/>
          <c:showCatName val="0"/>
          <c:showSerName val="0"/>
          <c:showPercent val="0"/>
          <c:showBubbleSize val="0"/>
        </c:dLbls>
        <c:gapWidth val="150"/>
        <c:axId val="248790816"/>
        <c:axId val="248791208"/>
      </c:barChart>
      <c:catAx>
        <c:axId val="248790816"/>
        <c:scaling>
          <c:orientation val="minMax"/>
        </c:scaling>
        <c:delete val="0"/>
        <c:axPos val="b"/>
        <c:numFmt formatCode="General" sourceLinked="0"/>
        <c:majorTickMark val="out"/>
        <c:minorTickMark val="none"/>
        <c:tickLblPos val="nextTo"/>
        <c:txPr>
          <a:bodyPr/>
          <a:lstStyle/>
          <a:p>
            <a:pPr>
              <a:defRPr sz="1800"/>
            </a:pPr>
            <a:endParaRPr lang="en-US"/>
          </a:p>
        </c:txPr>
        <c:crossAx val="248791208"/>
        <c:crosses val="autoZero"/>
        <c:auto val="1"/>
        <c:lblAlgn val="ctr"/>
        <c:lblOffset val="100"/>
        <c:noMultiLvlLbl val="0"/>
      </c:catAx>
      <c:valAx>
        <c:axId val="248791208"/>
        <c:scaling>
          <c:orientation val="minMax"/>
        </c:scaling>
        <c:delete val="0"/>
        <c:axPos val="l"/>
        <c:numFmt formatCode="General" sourceLinked="1"/>
        <c:majorTickMark val="out"/>
        <c:minorTickMark val="none"/>
        <c:tickLblPos val="nextTo"/>
        <c:txPr>
          <a:bodyPr/>
          <a:lstStyle/>
          <a:p>
            <a:pPr>
              <a:defRPr sz="1600"/>
            </a:pPr>
            <a:endParaRPr lang="en-US"/>
          </a:p>
        </c:txPr>
        <c:crossAx val="24879081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 Saying "scariest to do"</a:t>
            </a:r>
          </a:p>
        </c:rich>
      </c:tx>
      <c:overlay val="0"/>
    </c:title>
    <c:autoTitleDeleted val="0"/>
    <c:plotArea>
      <c:layout/>
      <c:barChart>
        <c:barDir val="col"/>
        <c:grouping val="clustered"/>
        <c:varyColors val="0"/>
        <c:ser>
          <c:idx val="0"/>
          <c:order val="0"/>
          <c:invertIfNegative val="0"/>
          <c:dPt>
            <c:idx val="2"/>
            <c:invertIfNegative val="0"/>
            <c:bubble3D val="0"/>
            <c:spPr>
              <a:solidFill>
                <a:srgbClr val="FF0000"/>
              </a:solidFill>
            </c:spPr>
          </c:dPt>
          <c:cat>
            <c:strRef>
              <c:f>'Ranking Data'!$A$17:$A$19</c:f>
              <c:strCache>
                <c:ptCount val="3"/>
                <c:pt idx="0">
                  <c:v>Promotive Voice</c:v>
                </c:pt>
                <c:pt idx="1">
                  <c:v>Prohibitive Voice</c:v>
                </c:pt>
                <c:pt idx="2">
                  <c:v>Ethical Voice</c:v>
                </c:pt>
              </c:strCache>
            </c:strRef>
          </c:cat>
          <c:val>
            <c:numRef>
              <c:f>'Ranking Data'!$B$17:$B$19</c:f>
              <c:numCache>
                <c:formatCode>General</c:formatCode>
                <c:ptCount val="3"/>
                <c:pt idx="0">
                  <c:v>9</c:v>
                </c:pt>
                <c:pt idx="1">
                  <c:v>32</c:v>
                </c:pt>
                <c:pt idx="2">
                  <c:v>58</c:v>
                </c:pt>
              </c:numCache>
            </c:numRef>
          </c:val>
        </c:ser>
        <c:dLbls>
          <c:showLegendKey val="0"/>
          <c:showVal val="0"/>
          <c:showCatName val="0"/>
          <c:showSerName val="0"/>
          <c:showPercent val="0"/>
          <c:showBubbleSize val="0"/>
        </c:dLbls>
        <c:gapWidth val="150"/>
        <c:axId val="242840544"/>
        <c:axId val="242840936"/>
      </c:barChart>
      <c:catAx>
        <c:axId val="242840544"/>
        <c:scaling>
          <c:orientation val="minMax"/>
        </c:scaling>
        <c:delete val="0"/>
        <c:axPos val="b"/>
        <c:numFmt formatCode="General" sourceLinked="0"/>
        <c:majorTickMark val="out"/>
        <c:minorTickMark val="none"/>
        <c:tickLblPos val="nextTo"/>
        <c:crossAx val="242840936"/>
        <c:crosses val="autoZero"/>
        <c:auto val="1"/>
        <c:lblAlgn val="ctr"/>
        <c:lblOffset val="100"/>
        <c:noMultiLvlLbl val="0"/>
      </c:catAx>
      <c:valAx>
        <c:axId val="242840936"/>
        <c:scaling>
          <c:orientation val="minMax"/>
        </c:scaling>
        <c:delete val="0"/>
        <c:axPos val="l"/>
        <c:numFmt formatCode="General" sourceLinked="1"/>
        <c:majorTickMark val="out"/>
        <c:minorTickMark val="none"/>
        <c:tickLblPos val="nextTo"/>
        <c:crossAx val="2428405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a:t>
            </a:r>
            <a:r>
              <a:rPr lang="en-US" sz="2400" baseline="0"/>
              <a:t> Saying "hurtful to others"</a:t>
            </a:r>
            <a:endParaRPr lang="en-US" sz="2400"/>
          </a:p>
        </c:rich>
      </c:tx>
      <c:overlay val="0"/>
    </c:title>
    <c:autoTitleDeleted val="0"/>
    <c:plotArea>
      <c:layout/>
      <c:barChart>
        <c:barDir val="col"/>
        <c:grouping val="clustered"/>
        <c:varyColors val="0"/>
        <c:ser>
          <c:idx val="0"/>
          <c:order val="0"/>
          <c:invertIfNegative val="0"/>
          <c:dPt>
            <c:idx val="2"/>
            <c:invertIfNegative val="0"/>
            <c:bubble3D val="0"/>
            <c:spPr>
              <a:solidFill>
                <a:srgbClr val="FF0000"/>
              </a:solidFill>
            </c:spPr>
          </c:dPt>
          <c:cat>
            <c:strRef>
              <c:f>'Ranking Data'!$A$22:$A$24</c:f>
              <c:strCache>
                <c:ptCount val="3"/>
                <c:pt idx="0">
                  <c:v>Promotive Voice</c:v>
                </c:pt>
                <c:pt idx="1">
                  <c:v>Prohibitive Voice</c:v>
                </c:pt>
                <c:pt idx="2">
                  <c:v>Ethical Voice</c:v>
                </c:pt>
              </c:strCache>
            </c:strRef>
          </c:cat>
          <c:val>
            <c:numRef>
              <c:f>'Ranking Data'!$B$22:$B$24</c:f>
              <c:numCache>
                <c:formatCode>General</c:formatCode>
                <c:ptCount val="3"/>
                <c:pt idx="0">
                  <c:v>6</c:v>
                </c:pt>
                <c:pt idx="1">
                  <c:v>47</c:v>
                </c:pt>
                <c:pt idx="2">
                  <c:v>47</c:v>
                </c:pt>
              </c:numCache>
            </c:numRef>
          </c:val>
        </c:ser>
        <c:dLbls>
          <c:showLegendKey val="0"/>
          <c:showVal val="0"/>
          <c:showCatName val="0"/>
          <c:showSerName val="0"/>
          <c:showPercent val="0"/>
          <c:showBubbleSize val="0"/>
        </c:dLbls>
        <c:gapWidth val="150"/>
        <c:axId val="242841720"/>
        <c:axId val="242842112"/>
      </c:barChart>
      <c:catAx>
        <c:axId val="242841720"/>
        <c:scaling>
          <c:orientation val="minMax"/>
        </c:scaling>
        <c:delete val="0"/>
        <c:axPos val="b"/>
        <c:numFmt formatCode="General" sourceLinked="0"/>
        <c:majorTickMark val="out"/>
        <c:minorTickMark val="none"/>
        <c:tickLblPos val="nextTo"/>
        <c:txPr>
          <a:bodyPr/>
          <a:lstStyle/>
          <a:p>
            <a:pPr>
              <a:defRPr sz="2200"/>
            </a:pPr>
            <a:endParaRPr lang="en-US"/>
          </a:p>
        </c:txPr>
        <c:crossAx val="242842112"/>
        <c:crosses val="autoZero"/>
        <c:auto val="1"/>
        <c:lblAlgn val="ctr"/>
        <c:lblOffset val="100"/>
        <c:noMultiLvlLbl val="0"/>
      </c:catAx>
      <c:valAx>
        <c:axId val="242842112"/>
        <c:scaling>
          <c:orientation val="minMax"/>
        </c:scaling>
        <c:delete val="0"/>
        <c:axPos val="l"/>
        <c:numFmt formatCode="General" sourceLinked="1"/>
        <c:majorTickMark val="out"/>
        <c:minorTickMark val="none"/>
        <c:tickLblPos val="nextTo"/>
        <c:txPr>
          <a:bodyPr/>
          <a:lstStyle/>
          <a:p>
            <a:pPr>
              <a:defRPr sz="1800"/>
            </a:pPr>
            <a:endParaRPr lang="en-US"/>
          </a:p>
        </c:txPr>
        <c:crossAx val="24284172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 Saying "make me look bad"</a:t>
            </a:r>
          </a:p>
        </c:rich>
      </c:tx>
      <c:overlay val="0"/>
    </c:title>
    <c:autoTitleDeleted val="0"/>
    <c:plotArea>
      <c:layout/>
      <c:barChart>
        <c:barDir val="col"/>
        <c:grouping val="clustered"/>
        <c:varyColors val="0"/>
        <c:ser>
          <c:idx val="0"/>
          <c:order val="0"/>
          <c:invertIfNegative val="0"/>
          <c:dPt>
            <c:idx val="2"/>
            <c:invertIfNegative val="0"/>
            <c:bubble3D val="0"/>
            <c:spPr>
              <a:solidFill>
                <a:srgbClr val="FF0000"/>
              </a:solidFill>
            </c:spPr>
          </c:dPt>
          <c:cat>
            <c:strRef>
              <c:f>'Ranking Data'!$A$27:$A$29</c:f>
              <c:strCache>
                <c:ptCount val="3"/>
                <c:pt idx="0">
                  <c:v>Promotive Voice</c:v>
                </c:pt>
                <c:pt idx="1">
                  <c:v>Prohibitive Voice</c:v>
                </c:pt>
                <c:pt idx="2">
                  <c:v>Ethical Voice</c:v>
                </c:pt>
              </c:strCache>
            </c:strRef>
          </c:cat>
          <c:val>
            <c:numRef>
              <c:f>'Ranking Data'!$B$27:$B$29</c:f>
              <c:numCache>
                <c:formatCode>General</c:formatCode>
                <c:ptCount val="3"/>
                <c:pt idx="0">
                  <c:v>14</c:v>
                </c:pt>
                <c:pt idx="1">
                  <c:v>35</c:v>
                </c:pt>
                <c:pt idx="2">
                  <c:v>51</c:v>
                </c:pt>
              </c:numCache>
            </c:numRef>
          </c:val>
        </c:ser>
        <c:dLbls>
          <c:showLegendKey val="0"/>
          <c:showVal val="0"/>
          <c:showCatName val="0"/>
          <c:showSerName val="0"/>
          <c:showPercent val="0"/>
          <c:showBubbleSize val="0"/>
        </c:dLbls>
        <c:gapWidth val="150"/>
        <c:axId val="242842896"/>
        <c:axId val="242843288"/>
      </c:barChart>
      <c:catAx>
        <c:axId val="242842896"/>
        <c:scaling>
          <c:orientation val="minMax"/>
        </c:scaling>
        <c:delete val="0"/>
        <c:axPos val="b"/>
        <c:numFmt formatCode="General" sourceLinked="0"/>
        <c:majorTickMark val="out"/>
        <c:minorTickMark val="none"/>
        <c:tickLblPos val="nextTo"/>
        <c:txPr>
          <a:bodyPr/>
          <a:lstStyle/>
          <a:p>
            <a:pPr>
              <a:defRPr sz="2200"/>
            </a:pPr>
            <a:endParaRPr lang="en-US"/>
          </a:p>
        </c:txPr>
        <c:crossAx val="242843288"/>
        <c:crosses val="autoZero"/>
        <c:auto val="1"/>
        <c:lblAlgn val="ctr"/>
        <c:lblOffset val="100"/>
        <c:noMultiLvlLbl val="0"/>
      </c:catAx>
      <c:valAx>
        <c:axId val="242843288"/>
        <c:scaling>
          <c:orientation val="minMax"/>
        </c:scaling>
        <c:delete val="0"/>
        <c:axPos val="l"/>
        <c:numFmt formatCode="General" sourceLinked="1"/>
        <c:majorTickMark val="out"/>
        <c:minorTickMark val="none"/>
        <c:tickLblPos val="nextTo"/>
        <c:txPr>
          <a:bodyPr/>
          <a:lstStyle/>
          <a:p>
            <a:pPr>
              <a:defRPr sz="1800"/>
            </a:pPr>
            <a:endParaRPr lang="en-US"/>
          </a:p>
        </c:txPr>
        <c:crossAx val="24284289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 Saying "confident about"</a:t>
            </a:r>
          </a:p>
        </c:rich>
      </c:tx>
      <c:overlay val="0"/>
    </c:title>
    <c:autoTitleDeleted val="0"/>
    <c:plotArea>
      <c:layout/>
      <c:barChart>
        <c:barDir val="col"/>
        <c:grouping val="clustered"/>
        <c:varyColors val="0"/>
        <c:ser>
          <c:idx val="0"/>
          <c:order val="0"/>
          <c:invertIfNegative val="0"/>
          <c:dPt>
            <c:idx val="2"/>
            <c:invertIfNegative val="0"/>
            <c:bubble3D val="0"/>
            <c:spPr>
              <a:solidFill>
                <a:srgbClr val="FF0000"/>
              </a:solidFill>
            </c:spPr>
          </c:dPt>
          <c:cat>
            <c:strRef>
              <c:f>'Ranking Data'!$A$32:$A$34</c:f>
              <c:strCache>
                <c:ptCount val="3"/>
                <c:pt idx="0">
                  <c:v>Promotive Voice</c:v>
                </c:pt>
                <c:pt idx="1">
                  <c:v>Prohibitive Voice</c:v>
                </c:pt>
                <c:pt idx="2">
                  <c:v>Ethical Voice</c:v>
                </c:pt>
              </c:strCache>
            </c:strRef>
          </c:cat>
          <c:val>
            <c:numRef>
              <c:f>'Ranking Data'!$B$32:$B$34</c:f>
              <c:numCache>
                <c:formatCode>General</c:formatCode>
                <c:ptCount val="3"/>
                <c:pt idx="0">
                  <c:v>63</c:v>
                </c:pt>
                <c:pt idx="1">
                  <c:v>25</c:v>
                </c:pt>
                <c:pt idx="2">
                  <c:v>12</c:v>
                </c:pt>
              </c:numCache>
            </c:numRef>
          </c:val>
        </c:ser>
        <c:dLbls>
          <c:showLegendKey val="0"/>
          <c:showVal val="0"/>
          <c:showCatName val="0"/>
          <c:showSerName val="0"/>
          <c:showPercent val="0"/>
          <c:showBubbleSize val="0"/>
        </c:dLbls>
        <c:gapWidth val="150"/>
        <c:axId val="242844072"/>
        <c:axId val="247980472"/>
      </c:barChart>
      <c:catAx>
        <c:axId val="242844072"/>
        <c:scaling>
          <c:orientation val="minMax"/>
        </c:scaling>
        <c:delete val="0"/>
        <c:axPos val="b"/>
        <c:numFmt formatCode="General" sourceLinked="0"/>
        <c:majorTickMark val="out"/>
        <c:minorTickMark val="none"/>
        <c:tickLblPos val="nextTo"/>
        <c:txPr>
          <a:bodyPr/>
          <a:lstStyle/>
          <a:p>
            <a:pPr>
              <a:defRPr sz="2200"/>
            </a:pPr>
            <a:endParaRPr lang="en-US"/>
          </a:p>
        </c:txPr>
        <c:crossAx val="247980472"/>
        <c:crosses val="autoZero"/>
        <c:auto val="1"/>
        <c:lblAlgn val="ctr"/>
        <c:lblOffset val="100"/>
        <c:noMultiLvlLbl val="0"/>
      </c:catAx>
      <c:valAx>
        <c:axId val="247980472"/>
        <c:scaling>
          <c:orientation val="minMax"/>
        </c:scaling>
        <c:delete val="0"/>
        <c:axPos val="l"/>
        <c:numFmt formatCode="General" sourceLinked="1"/>
        <c:majorTickMark val="out"/>
        <c:minorTickMark val="none"/>
        <c:tickLblPos val="nextTo"/>
        <c:txPr>
          <a:bodyPr/>
          <a:lstStyle/>
          <a:p>
            <a:pPr>
              <a:defRPr sz="1800"/>
            </a:pPr>
            <a:endParaRPr lang="en-US"/>
          </a:p>
        </c:txPr>
        <c:crossAx val="242844072"/>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Speaking</a:t>
            </a:r>
            <a:r>
              <a:rPr lang="en-US" baseline="0" dirty="0" smtClean="0"/>
              <a:t> Up by</a:t>
            </a:r>
            <a:r>
              <a:rPr lang="en-US" dirty="0" smtClean="0"/>
              <a:t> Voice</a:t>
            </a:r>
            <a:r>
              <a:rPr lang="en-US" baseline="0" dirty="0" smtClean="0"/>
              <a:t> </a:t>
            </a:r>
            <a:r>
              <a:rPr lang="en-US" baseline="0" dirty="0"/>
              <a:t>Type</a:t>
            </a:r>
            <a:endParaRPr lang="en-US" dirty="0"/>
          </a:p>
        </c:rich>
      </c:tx>
      <c:overlay val="0"/>
    </c:title>
    <c:autoTitleDeleted val="0"/>
    <c:plotArea>
      <c:layout/>
      <c:barChart>
        <c:barDir val="col"/>
        <c:grouping val="clustered"/>
        <c:varyColors val="0"/>
        <c:ser>
          <c:idx val="0"/>
          <c:order val="0"/>
          <c:invertIfNegative val="0"/>
          <c:dPt>
            <c:idx val="2"/>
            <c:invertIfNegative val="0"/>
            <c:bubble3D val="0"/>
            <c:spPr>
              <a:solidFill>
                <a:srgbClr val="FF0000"/>
              </a:solidFill>
            </c:spPr>
          </c:dPt>
          <c:cat>
            <c:strRef>
              <c:f>'Continuous Data'!$A$4:$A$6</c:f>
              <c:strCache>
                <c:ptCount val="3"/>
                <c:pt idx="0">
                  <c:v>Promotive</c:v>
                </c:pt>
                <c:pt idx="1">
                  <c:v>Prohibitive</c:v>
                </c:pt>
                <c:pt idx="2">
                  <c:v>Ethical</c:v>
                </c:pt>
              </c:strCache>
            </c:strRef>
          </c:cat>
          <c:val>
            <c:numRef>
              <c:f>'Continuous Data'!$B$4:$B$6</c:f>
              <c:numCache>
                <c:formatCode>General</c:formatCode>
                <c:ptCount val="3"/>
                <c:pt idx="0">
                  <c:v>4.97</c:v>
                </c:pt>
                <c:pt idx="1">
                  <c:v>4.51</c:v>
                </c:pt>
                <c:pt idx="2">
                  <c:v>4.3</c:v>
                </c:pt>
              </c:numCache>
            </c:numRef>
          </c:val>
        </c:ser>
        <c:dLbls>
          <c:showLegendKey val="0"/>
          <c:showVal val="0"/>
          <c:showCatName val="0"/>
          <c:showSerName val="0"/>
          <c:showPercent val="0"/>
          <c:showBubbleSize val="0"/>
        </c:dLbls>
        <c:gapWidth val="150"/>
        <c:axId val="247981256"/>
        <c:axId val="247981648"/>
      </c:barChart>
      <c:catAx>
        <c:axId val="247981256"/>
        <c:scaling>
          <c:orientation val="minMax"/>
        </c:scaling>
        <c:delete val="0"/>
        <c:axPos val="b"/>
        <c:numFmt formatCode="General" sourceLinked="0"/>
        <c:majorTickMark val="out"/>
        <c:minorTickMark val="none"/>
        <c:tickLblPos val="nextTo"/>
        <c:txPr>
          <a:bodyPr/>
          <a:lstStyle/>
          <a:p>
            <a:pPr>
              <a:defRPr sz="2200"/>
            </a:pPr>
            <a:endParaRPr lang="en-US"/>
          </a:p>
        </c:txPr>
        <c:crossAx val="247981648"/>
        <c:crosses val="autoZero"/>
        <c:auto val="1"/>
        <c:lblAlgn val="ctr"/>
        <c:lblOffset val="100"/>
        <c:noMultiLvlLbl val="0"/>
      </c:catAx>
      <c:valAx>
        <c:axId val="247981648"/>
        <c:scaling>
          <c:orientation val="minMax"/>
          <c:max val="5"/>
          <c:min val="4"/>
        </c:scaling>
        <c:delete val="0"/>
        <c:axPos val="l"/>
        <c:numFmt formatCode="General" sourceLinked="1"/>
        <c:majorTickMark val="out"/>
        <c:minorTickMark val="none"/>
        <c:tickLblPos val="nextTo"/>
        <c:txPr>
          <a:bodyPr/>
          <a:lstStyle/>
          <a:p>
            <a:pPr>
              <a:defRPr sz="1800"/>
            </a:pPr>
            <a:endParaRPr lang="en-US"/>
          </a:p>
        </c:txPr>
        <c:crossAx val="247981256"/>
        <c:crosses val="autoZero"/>
        <c:crossBetween val="between"/>
      </c:valAx>
      <c:spPr>
        <a:noFill/>
        <a:ln w="25400">
          <a:no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Frequency I...</a:t>
            </a:r>
          </a:p>
        </c:rich>
      </c:tx>
      <c:overlay val="0"/>
    </c:title>
    <c:autoTitleDeleted val="0"/>
    <c:plotArea>
      <c:layout/>
      <c:barChart>
        <c:barDir val="col"/>
        <c:grouping val="clustered"/>
        <c:varyColors val="0"/>
        <c:ser>
          <c:idx val="0"/>
          <c:order val="0"/>
          <c:invertIfNegative val="0"/>
          <c:dPt>
            <c:idx val="2"/>
            <c:invertIfNegative val="0"/>
            <c:bubble3D val="0"/>
            <c:spPr>
              <a:solidFill>
                <a:srgbClr val="FF0000"/>
              </a:solidFill>
            </c:spPr>
          </c:dPt>
          <c:cat>
            <c:strRef>
              <c:f>'Continuous Data'!$A$23:$A$25</c:f>
              <c:strCache>
                <c:ptCount val="3"/>
                <c:pt idx="0">
                  <c:v>Have ideas</c:v>
                </c:pt>
                <c:pt idx="1">
                  <c:v>Notice problems</c:v>
                </c:pt>
                <c:pt idx="2">
                  <c:v>Notice ethical issues</c:v>
                </c:pt>
              </c:strCache>
            </c:strRef>
          </c:cat>
          <c:val>
            <c:numRef>
              <c:f>'Continuous Data'!$B$23:$B$25</c:f>
              <c:numCache>
                <c:formatCode>General</c:formatCode>
                <c:ptCount val="3"/>
                <c:pt idx="0">
                  <c:v>3.04</c:v>
                </c:pt>
                <c:pt idx="1">
                  <c:v>2.2000000000000002</c:v>
                </c:pt>
                <c:pt idx="2">
                  <c:v>2.33</c:v>
                </c:pt>
              </c:numCache>
            </c:numRef>
          </c:val>
        </c:ser>
        <c:dLbls>
          <c:showLegendKey val="0"/>
          <c:showVal val="0"/>
          <c:showCatName val="0"/>
          <c:showSerName val="0"/>
          <c:showPercent val="0"/>
          <c:showBubbleSize val="0"/>
        </c:dLbls>
        <c:gapWidth val="150"/>
        <c:axId val="247982432"/>
        <c:axId val="247982824"/>
      </c:barChart>
      <c:catAx>
        <c:axId val="247982432"/>
        <c:scaling>
          <c:orientation val="minMax"/>
        </c:scaling>
        <c:delete val="0"/>
        <c:axPos val="b"/>
        <c:numFmt formatCode="General" sourceLinked="0"/>
        <c:majorTickMark val="out"/>
        <c:minorTickMark val="none"/>
        <c:tickLblPos val="nextTo"/>
        <c:txPr>
          <a:bodyPr/>
          <a:lstStyle/>
          <a:p>
            <a:pPr>
              <a:defRPr sz="2200"/>
            </a:pPr>
            <a:endParaRPr lang="en-US"/>
          </a:p>
        </c:txPr>
        <c:crossAx val="247982824"/>
        <c:crosses val="autoZero"/>
        <c:auto val="1"/>
        <c:lblAlgn val="ctr"/>
        <c:lblOffset val="100"/>
        <c:noMultiLvlLbl val="0"/>
      </c:catAx>
      <c:valAx>
        <c:axId val="247982824"/>
        <c:scaling>
          <c:orientation val="minMax"/>
          <c:min val="1"/>
        </c:scaling>
        <c:delete val="0"/>
        <c:axPos val="l"/>
        <c:numFmt formatCode="General" sourceLinked="1"/>
        <c:majorTickMark val="out"/>
        <c:minorTickMark val="none"/>
        <c:tickLblPos val="nextTo"/>
        <c:txPr>
          <a:bodyPr/>
          <a:lstStyle/>
          <a:p>
            <a:pPr>
              <a:defRPr sz="1800"/>
            </a:pPr>
            <a:endParaRPr lang="en-US"/>
          </a:p>
        </c:txPr>
        <c:crossAx val="247982432"/>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Did you report your... to your boss?</a:t>
            </a:r>
          </a:p>
        </c:rich>
      </c:tx>
      <c:overlay val="0"/>
    </c:title>
    <c:autoTitleDeleted val="0"/>
    <c:plotArea>
      <c:layout>
        <c:manualLayout>
          <c:layoutTarget val="inner"/>
          <c:xMode val="edge"/>
          <c:yMode val="edge"/>
          <c:x val="9.2618353261397904E-2"/>
          <c:y val="0.150154564012832"/>
          <c:w val="0.89503596772625604"/>
          <c:h val="0.70369811412462302"/>
        </c:manualLayout>
      </c:layout>
      <c:barChart>
        <c:barDir val="col"/>
        <c:grouping val="clustered"/>
        <c:varyColors val="0"/>
        <c:ser>
          <c:idx val="0"/>
          <c:order val="0"/>
          <c:invertIfNegative val="0"/>
          <c:dPt>
            <c:idx val="2"/>
            <c:invertIfNegative val="0"/>
            <c:bubble3D val="0"/>
            <c:spPr>
              <a:solidFill>
                <a:srgbClr val="FF0000"/>
              </a:solidFill>
            </c:spPr>
          </c:dPt>
          <c:cat>
            <c:strRef>
              <c:f>'Continuous Data'!$A$37:$A$39</c:f>
              <c:strCache>
                <c:ptCount val="3"/>
                <c:pt idx="0">
                  <c:v>Idea?</c:v>
                </c:pt>
                <c:pt idx="1">
                  <c:v>Problem?</c:v>
                </c:pt>
                <c:pt idx="2">
                  <c:v>Ethical Issue?</c:v>
                </c:pt>
              </c:strCache>
            </c:strRef>
          </c:cat>
          <c:val>
            <c:numRef>
              <c:f>'Continuous Data'!$B$37:$B$39</c:f>
              <c:numCache>
                <c:formatCode>General</c:formatCode>
                <c:ptCount val="3"/>
                <c:pt idx="0">
                  <c:v>0.43</c:v>
                </c:pt>
                <c:pt idx="1">
                  <c:v>0.11</c:v>
                </c:pt>
                <c:pt idx="2">
                  <c:v>0.31</c:v>
                </c:pt>
              </c:numCache>
            </c:numRef>
          </c:val>
        </c:ser>
        <c:dLbls>
          <c:showLegendKey val="0"/>
          <c:showVal val="0"/>
          <c:showCatName val="0"/>
          <c:showSerName val="0"/>
          <c:showPercent val="0"/>
          <c:showBubbleSize val="0"/>
        </c:dLbls>
        <c:gapWidth val="150"/>
        <c:axId val="247983608"/>
        <c:axId val="247984000"/>
      </c:barChart>
      <c:catAx>
        <c:axId val="247983608"/>
        <c:scaling>
          <c:orientation val="minMax"/>
        </c:scaling>
        <c:delete val="0"/>
        <c:axPos val="b"/>
        <c:numFmt formatCode="General" sourceLinked="0"/>
        <c:majorTickMark val="out"/>
        <c:minorTickMark val="none"/>
        <c:tickLblPos val="nextTo"/>
        <c:txPr>
          <a:bodyPr/>
          <a:lstStyle/>
          <a:p>
            <a:pPr>
              <a:defRPr sz="2200"/>
            </a:pPr>
            <a:endParaRPr lang="en-US"/>
          </a:p>
        </c:txPr>
        <c:crossAx val="247984000"/>
        <c:crosses val="autoZero"/>
        <c:auto val="1"/>
        <c:lblAlgn val="ctr"/>
        <c:lblOffset val="100"/>
        <c:noMultiLvlLbl val="0"/>
      </c:catAx>
      <c:valAx>
        <c:axId val="247984000"/>
        <c:scaling>
          <c:orientation val="minMax"/>
        </c:scaling>
        <c:delete val="0"/>
        <c:axPos val="l"/>
        <c:numFmt formatCode="General" sourceLinked="1"/>
        <c:majorTickMark val="out"/>
        <c:minorTickMark val="none"/>
        <c:tickLblPos val="nextTo"/>
        <c:txPr>
          <a:bodyPr/>
          <a:lstStyle/>
          <a:p>
            <a:pPr>
              <a:defRPr sz="1800"/>
            </a:pPr>
            <a:endParaRPr lang="en-US"/>
          </a:p>
        </c:txPr>
        <c:crossAx val="247983608"/>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983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983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983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ED922C06-49F1-42F3-9C4C-8F56C67E7634}" type="slidenum">
              <a:rPr lang="en-US" altLang="en-US"/>
              <a:pPr/>
              <a:t>‹#›</a:t>
            </a:fld>
            <a:endParaRPr lang="en-US" altLang="en-US"/>
          </a:p>
        </p:txBody>
      </p:sp>
    </p:spTree>
    <p:extLst>
      <p:ext uri="{BB962C8B-B14F-4D97-AF65-F5344CB8AC3E}">
        <p14:creationId xmlns:p14="http://schemas.microsoft.com/office/powerpoint/2010/main" val="378046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563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563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9F113D66-D4BB-4A7A-A8A3-AC92AECA79B2}" type="slidenum">
              <a:rPr lang="en-US" altLang="en-US"/>
              <a:pPr/>
              <a:t>‹#›</a:t>
            </a:fld>
            <a:endParaRPr lang="en-US" altLang="en-US"/>
          </a:p>
        </p:txBody>
      </p:sp>
    </p:spTree>
    <p:extLst>
      <p:ext uri="{BB962C8B-B14F-4D97-AF65-F5344CB8AC3E}">
        <p14:creationId xmlns:p14="http://schemas.microsoft.com/office/powerpoint/2010/main" val="3859514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960676A-2B2D-4FA5-97F2-27C6773EBA43}" type="slidenum">
              <a:rPr lang="en-US" altLang="en-US" sz="1200"/>
              <a:pPr/>
              <a:t>1</a:t>
            </a:fld>
            <a:endParaRPr lang="en-US" alt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We’ve been asked to speak about how to create a workplace culture that encourages speaking up about ethical issues.</a:t>
            </a:r>
          </a:p>
          <a:p>
            <a:endParaRPr lang="en-US" altLang="ja-JP" smtClean="0">
              <a:latin typeface="Arial" panose="020B0604020202020204" pitchFamily="34" charset="0"/>
            </a:endParaRPr>
          </a:p>
          <a:p>
            <a:r>
              <a:rPr lang="en-US" altLang="ja-JP" smtClean="0">
                <a:latin typeface="Arial" panose="020B0604020202020204" pitchFamily="34" charset="0"/>
              </a:rPr>
              <a:t>To address this question, we need to understand the psychology of employee voice and silence </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26983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xfrm>
            <a:off x="609600" y="4419600"/>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When it comes to speaking up about ethical issues, all of these are potentially relevant  --   esp. retaliation and career consequences</a:t>
            </a:r>
          </a:p>
        </p:txBody>
      </p:sp>
    </p:spTree>
    <p:extLst>
      <p:ext uri="{BB962C8B-B14F-4D97-AF65-F5344CB8AC3E}">
        <p14:creationId xmlns:p14="http://schemas.microsoft.com/office/powerpoint/2010/main" val="107696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9BFD3E-F8B7-44B8-BCF6-3CB8069E5589}" type="slidenum">
              <a:rPr lang="en-US" altLang="en-US" sz="1200"/>
              <a:pPr/>
              <a:t>11</a:t>
            </a:fld>
            <a:endParaRPr lang="en-US" altLang="en-US" sz="1200"/>
          </a:p>
        </p:txBody>
      </p:sp>
    </p:spTree>
    <p:extLst>
      <p:ext uri="{BB962C8B-B14F-4D97-AF65-F5344CB8AC3E}">
        <p14:creationId xmlns:p14="http://schemas.microsoft.com/office/powerpoint/2010/main" val="318513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81"/>
          <p:cNvSpPr>
            <a:spLocks noGrp="1" noRot="1" noChangeAspect="1" noTextEdit="1"/>
          </p:cNvSpPr>
          <p:nvPr>
            <p:ph type="sldImg" idx="2"/>
          </p:nvPr>
        </p:nvSpPr>
        <p:spPr>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40962" name="Shape 8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37573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81"/>
          <p:cNvSpPr>
            <a:spLocks noGrp="1" noRot="1" noChangeAspect="1" noTextEdit="1"/>
          </p:cNvSpPr>
          <p:nvPr>
            <p:ph type="sldImg" idx="2"/>
          </p:nvPr>
        </p:nvSpPr>
        <p:spPr>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43010" name="Shape 8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r>
              <a:rPr lang="en-US" altLang="en-US" smtClean="0">
                <a:latin typeface="Arial" panose="020B0604020202020204" pitchFamily="34" charset="0"/>
              </a:rPr>
              <a:t>Data re from interviews in a large pharmaceutical company</a:t>
            </a:r>
          </a:p>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45980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F33CBCA-F144-47E8-A678-71AC4C30607C}" type="slidenum">
              <a:rPr lang="en-US" altLang="en-US" sz="1200"/>
              <a:pPr/>
              <a:t>14</a:t>
            </a:fld>
            <a:endParaRPr lang="en-US" altLang="en-US" sz="1200"/>
          </a:p>
        </p:txBody>
      </p:sp>
    </p:spTree>
    <p:extLst>
      <p:ext uri="{BB962C8B-B14F-4D97-AF65-F5344CB8AC3E}">
        <p14:creationId xmlns:p14="http://schemas.microsoft.com/office/powerpoint/2010/main" val="294277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1670050" y="454025"/>
            <a:ext cx="3517900" cy="2638425"/>
          </a:xfrm>
          <a:ln/>
        </p:spPr>
      </p:sp>
      <p:sp>
        <p:nvSpPr>
          <p:cNvPr id="47106" name="Notes Placeholder 2"/>
          <p:cNvSpPr>
            <a:spLocks noGrp="1"/>
          </p:cNvSpPr>
          <p:nvPr>
            <p:ph type="body" idx="1"/>
          </p:nvPr>
        </p:nvSpPr>
        <p:spPr>
          <a:xfrm>
            <a:off x="603250" y="3330575"/>
            <a:ext cx="5637213" cy="5751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We have come to realize that often people remain silent not because of anything they have experienced or observed, but as a result of deeply seated beliefs about challenging authority and expressing disagreement</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We have evolved to be vigilant and self-protective in the face of higher status others</a:t>
            </a:r>
          </a:p>
          <a:p>
            <a:endParaRPr lang="en-US" altLang="en-US" smtClean="0">
              <a:latin typeface="Arial" panose="020B0604020202020204" pitchFamily="34" charset="0"/>
            </a:endParaRPr>
          </a:p>
          <a:p>
            <a:r>
              <a:rPr lang="en-US" altLang="en-US" smtClean="0">
                <a:latin typeface="Arial" panose="020B0604020202020204" pitchFamily="34" charset="0"/>
              </a:rPr>
              <a:t>Implicit theories about challenging authority also get shaped throughout peoples</a:t>
            </a:r>
            <a:r>
              <a:rPr lang="ja-JP" altLang="en-US" smtClean="0">
                <a:latin typeface="Arial" panose="020B0604020202020204" pitchFamily="34" charset="0"/>
              </a:rPr>
              <a:t>’</a:t>
            </a:r>
            <a:r>
              <a:rPr lang="en-US" altLang="ja-JP" smtClean="0">
                <a:latin typeface="Arial" panose="020B0604020202020204" pitchFamily="34" charset="0"/>
              </a:rPr>
              <a:t> lives, starting well before they enter the workforce</a:t>
            </a:r>
          </a:p>
          <a:p>
            <a:endParaRPr lang="en-US" altLang="en-US" smtClean="0">
              <a:latin typeface="Arial" panose="020B0604020202020204" pitchFamily="34" charset="0"/>
            </a:endParaRPr>
          </a:p>
          <a:p>
            <a:r>
              <a:rPr lang="en-US" altLang="en-US" smtClean="0">
                <a:latin typeface="Arial" panose="020B0604020202020204" pitchFamily="34" charset="0"/>
              </a:rPr>
              <a:t>Parents, teachers, stories, religious leaders reinforce the belief that one should obey rather than challenge authority figures.</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As with many deeply seated beliefs and habits, once formed, they tend to endure (even in face of contradictory evidence)</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5AC662-130A-4AF2-BEF9-D65BE8CFAFDC}" type="slidenum">
              <a:rPr lang="en-US" altLang="en-US" sz="1200"/>
              <a:pPr/>
              <a:t>15</a:t>
            </a:fld>
            <a:endParaRPr lang="en-US" altLang="en-US" sz="1200"/>
          </a:p>
        </p:txBody>
      </p:sp>
    </p:spTree>
    <p:extLst>
      <p:ext uri="{BB962C8B-B14F-4D97-AF65-F5344CB8AC3E}">
        <p14:creationId xmlns:p14="http://schemas.microsoft.com/office/powerpoint/2010/main" val="197552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So what do organizations do to try to encourage employee voice?</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Leaders must also create a context that addresses the deeply seated fears and concerns</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32DB95-4B38-4159-BDBF-911365E9A620}" type="slidenum">
              <a:rPr lang="en-US" altLang="en-US" sz="1200"/>
              <a:pPr/>
              <a:t>16</a:t>
            </a:fld>
            <a:endParaRPr lang="en-US" altLang="en-US" sz="1200"/>
          </a:p>
        </p:txBody>
      </p:sp>
    </p:spTree>
    <p:extLst>
      <p:ext uri="{BB962C8B-B14F-4D97-AF65-F5344CB8AC3E}">
        <p14:creationId xmlns:p14="http://schemas.microsoft.com/office/powerpoint/2010/main" val="259821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this instance, the formal mechanisms were things like anonymous suggestion boxes, hotlines etc. </a:t>
            </a:r>
          </a:p>
          <a:p>
            <a:r>
              <a:rPr lang="en-US" altLang="en-US" smtClean="0">
                <a:latin typeface="Arial" panose="020B0604020202020204" pitchFamily="34" charset="0"/>
              </a:rPr>
              <a:t>Informal mechanisms are things like a short huddle before the business day starts, having more casual interactions with followers. </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Leaders must also create a context that addresses the deeply seated fears and concerns</a:t>
            </a:r>
          </a:p>
          <a:p>
            <a:endParaRPr lang="en-US" altLang="en-US" smtClean="0">
              <a:latin typeface="Arial" panose="020B0604020202020204" pitchFamily="34"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12CDED-0056-402F-ABBA-CFE4FD937F45}" type="slidenum">
              <a:rPr lang="en-US" altLang="en-US" sz="1200"/>
              <a:pPr/>
              <a:t>17</a:t>
            </a:fld>
            <a:endParaRPr lang="en-US" altLang="en-US" sz="1200"/>
          </a:p>
        </p:txBody>
      </p:sp>
    </p:spTree>
    <p:extLst>
      <p:ext uri="{BB962C8B-B14F-4D97-AF65-F5344CB8AC3E}">
        <p14:creationId xmlns:p14="http://schemas.microsoft.com/office/powerpoint/2010/main" val="3051194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xfrm>
            <a:off x="701675" y="4416425"/>
            <a:ext cx="56991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Leadership Style matters a lot</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Key mediator:   Psych Safety!</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33F69-3742-40A6-907B-FDEAAD7D9216}" type="slidenum">
              <a:rPr lang="en-US" altLang="en-US" sz="1200"/>
              <a:pPr/>
              <a:t>18</a:t>
            </a:fld>
            <a:endParaRPr lang="en-US" altLang="en-US" sz="1200"/>
          </a:p>
        </p:txBody>
      </p:sp>
    </p:spTree>
    <p:extLst>
      <p:ext uri="{BB962C8B-B14F-4D97-AF65-F5344CB8AC3E}">
        <p14:creationId xmlns:p14="http://schemas.microsoft.com/office/powerpoint/2010/main" val="111233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xfrm>
            <a:off x="701675" y="4416425"/>
            <a:ext cx="56991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Specific behaviors are important too</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Culture is rooted in behaviors, and these are some of the behaviors most likely to help foster a culture that supports voice</a:t>
            </a: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0BCF8B1-EA9E-429E-A784-CE10E368322F}" type="slidenum">
              <a:rPr lang="en-US" altLang="en-US" sz="1200"/>
              <a:pPr/>
              <a:t>19</a:t>
            </a:fld>
            <a:endParaRPr lang="en-US" altLang="en-US" sz="1200"/>
          </a:p>
        </p:txBody>
      </p:sp>
    </p:spTree>
    <p:extLst>
      <p:ext uri="{BB962C8B-B14F-4D97-AF65-F5344CB8AC3E}">
        <p14:creationId xmlns:p14="http://schemas.microsoft.com/office/powerpoint/2010/main" val="93176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47C555-56A2-432B-93CF-01F5E832D573}" type="slidenum">
              <a:rPr lang="en-US" altLang="en-US" sz="1200"/>
              <a:pPr/>
              <a:t>2</a:t>
            </a:fld>
            <a:endParaRPr lang="en-US" altLang="en-US" sz="1200"/>
          </a:p>
        </p:txBody>
      </p:sp>
    </p:spTree>
    <p:extLst>
      <p:ext uri="{BB962C8B-B14F-4D97-AF65-F5344CB8AC3E}">
        <p14:creationId xmlns:p14="http://schemas.microsoft.com/office/powerpoint/2010/main" val="816160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936BD0-52FC-4BF1-AB71-F641E759F35C}" type="slidenum">
              <a:rPr lang="en-US" altLang="en-US" sz="1200"/>
              <a:pPr/>
              <a:t>20</a:t>
            </a:fld>
            <a:endParaRPr lang="en-US" altLang="en-US" sz="1200"/>
          </a:p>
        </p:txBody>
      </p:sp>
    </p:spTree>
    <p:extLst>
      <p:ext uri="{BB962C8B-B14F-4D97-AF65-F5344CB8AC3E}">
        <p14:creationId xmlns:p14="http://schemas.microsoft.com/office/powerpoint/2010/main" val="3436182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816F78-911A-4BE8-B5C2-79D16162F507}" type="slidenum">
              <a:rPr lang="en-US" altLang="en-US" sz="1200"/>
              <a:pPr/>
              <a:t>21</a:t>
            </a:fld>
            <a:endParaRPr lang="en-US" altLang="en-US" sz="1200"/>
          </a:p>
        </p:txBody>
      </p:sp>
    </p:spTree>
    <p:extLst>
      <p:ext uri="{BB962C8B-B14F-4D97-AF65-F5344CB8AC3E}">
        <p14:creationId xmlns:p14="http://schemas.microsoft.com/office/powerpoint/2010/main" val="845518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68BE90E-1816-4C32-B937-5A7F32462D99}" type="slidenum">
              <a:rPr lang="en-US" altLang="en-US" sz="1200"/>
              <a:pPr/>
              <a:t>22</a:t>
            </a:fld>
            <a:endParaRPr lang="en-US" altLang="en-US" sz="1200"/>
          </a:p>
        </p:txBody>
      </p:sp>
    </p:spTree>
    <p:extLst>
      <p:ext uri="{BB962C8B-B14F-4D97-AF65-F5344CB8AC3E}">
        <p14:creationId xmlns:p14="http://schemas.microsoft.com/office/powerpoint/2010/main" val="3287763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A4F7D4-E8EA-4EE5-942D-0F2D44161DF0}" type="slidenum">
              <a:rPr lang="en-US" altLang="en-US" sz="1200"/>
              <a:pPr/>
              <a:t>23</a:t>
            </a:fld>
            <a:endParaRPr lang="en-US" altLang="en-US" sz="1200"/>
          </a:p>
        </p:txBody>
      </p:sp>
    </p:spTree>
    <p:extLst>
      <p:ext uri="{BB962C8B-B14F-4D97-AF65-F5344CB8AC3E}">
        <p14:creationId xmlns:p14="http://schemas.microsoft.com/office/powerpoint/2010/main" val="314257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 obtained z-scores for the percentage differences compared to a uniform distribution in order to check for significant differences. </a:t>
            </a:r>
          </a:p>
          <a:p>
            <a:endParaRPr lang="en-US" altLang="en-US" smtClean="0">
              <a:latin typeface="Arial" panose="020B0604020202020204" pitchFamily="34"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A63B4DD-B75A-4EE7-97DC-285E57CA28BB}" type="slidenum">
              <a:rPr lang="en-US" altLang="en-US" sz="1200"/>
              <a:pPr/>
              <a:t>24</a:t>
            </a:fld>
            <a:endParaRPr lang="en-US" altLang="en-US" sz="1200"/>
          </a:p>
        </p:txBody>
      </p:sp>
    </p:spTree>
    <p:extLst>
      <p:ext uri="{BB962C8B-B14F-4D97-AF65-F5344CB8AC3E}">
        <p14:creationId xmlns:p14="http://schemas.microsoft.com/office/powerpoint/2010/main" val="36556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Insert each box one at a time with an animation</a:t>
            </a:r>
          </a:p>
          <a:p>
            <a:endParaRPr lang="en-US" altLang="en-US" smtClean="0">
              <a:latin typeface="Arial" panose="020B0604020202020204" pitchFamily="34" charset="0"/>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F6ABB7-B5B9-4C37-A694-0E2D76B12E1D}" type="slidenum">
              <a:rPr lang="en-US" altLang="en-US" sz="1200"/>
              <a:pPr/>
              <a:t>25</a:t>
            </a:fld>
            <a:endParaRPr lang="en-US" altLang="en-US" sz="1200"/>
          </a:p>
        </p:txBody>
      </p:sp>
    </p:spTree>
    <p:extLst>
      <p:ext uri="{BB962C8B-B14F-4D97-AF65-F5344CB8AC3E}">
        <p14:creationId xmlns:p14="http://schemas.microsoft.com/office/powerpoint/2010/main" val="2833460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Insert each box one at a time with an animation</a:t>
            </a:r>
          </a:p>
          <a:p>
            <a:endParaRPr lang="en-US" altLang="en-US" smtClean="0">
              <a:latin typeface="Arial" panose="020B0604020202020204" pitchFamily="34" charset="0"/>
            </a:endParaRP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C50A2A-D9A6-4324-8FE2-0169D4044D03}" type="slidenum">
              <a:rPr lang="en-US" altLang="en-US" sz="1200"/>
              <a:pPr/>
              <a:t>26</a:t>
            </a:fld>
            <a:endParaRPr lang="en-US" altLang="en-US" sz="1200"/>
          </a:p>
        </p:txBody>
      </p:sp>
    </p:spTree>
    <p:extLst>
      <p:ext uri="{BB962C8B-B14F-4D97-AF65-F5344CB8AC3E}">
        <p14:creationId xmlns:p14="http://schemas.microsoft.com/office/powerpoint/2010/main" val="2654651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Insert each box one at a time with an animation</a:t>
            </a:r>
          </a:p>
          <a:p>
            <a:endParaRPr lang="en-US" altLang="en-US" smtClean="0">
              <a:latin typeface="Arial" panose="020B0604020202020204" pitchFamily="34"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BE1B41-793F-4091-A423-ECDA4BCEEB84}" type="slidenum">
              <a:rPr lang="en-US" altLang="en-US" sz="1200"/>
              <a:pPr/>
              <a:t>27</a:t>
            </a:fld>
            <a:endParaRPr lang="en-US" altLang="en-US" sz="1200"/>
          </a:p>
        </p:txBody>
      </p:sp>
    </p:spTree>
    <p:extLst>
      <p:ext uri="{BB962C8B-B14F-4D97-AF65-F5344CB8AC3E}">
        <p14:creationId xmlns:p14="http://schemas.microsoft.com/office/powerpoint/2010/main" val="3685829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Insert each box one at a time with an animation</a:t>
            </a:r>
          </a:p>
          <a:p>
            <a:endParaRPr lang="en-US" altLang="en-US" smtClean="0">
              <a:latin typeface="Arial" panose="020B0604020202020204" pitchFamily="34"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0F7C9BD-75DC-4F04-9179-D22F9B4C5BDA}" type="slidenum">
              <a:rPr lang="en-US" altLang="en-US" sz="1200"/>
              <a:pPr/>
              <a:t>28</a:t>
            </a:fld>
            <a:endParaRPr lang="en-US" altLang="en-US" sz="1200"/>
          </a:p>
        </p:txBody>
      </p:sp>
    </p:spTree>
    <p:extLst>
      <p:ext uri="{BB962C8B-B14F-4D97-AF65-F5344CB8AC3E}">
        <p14:creationId xmlns:p14="http://schemas.microsoft.com/office/powerpoint/2010/main" val="333491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Insert each box one at a time with an animation</a:t>
            </a:r>
          </a:p>
          <a:p>
            <a:endParaRPr lang="en-US" altLang="en-US" smtClean="0">
              <a:latin typeface="Arial" panose="020B0604020202020204" pitchFamily="34" charset="0"/>
            </a:endParaRP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DCBDDDA-16F8-4CFF-90A1-182A1C4DDEA3}" type="slidenum">
              <a:rPr lang="en-US" altLang="en-US" sz="1200"/>
              <a:pPr/>
              <a:t>29</a:t>
            </a:fld>
            <a:endParaRPr lang="en-US" altLang="en-US" sz="1200"/>
          </a:p>
        </p:txBody>
      </p:sp>
    </p:spTree>
    <p:extLst>
      <p:ext uri="{BB962C8B-B14F-4D97-AF65-F5344CB8AC3E}">
        <p14:creationId xmlns:p14="http://schemas.microsoft.com/office/powerpoint/2010/main" val="241990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xfrm>
            <a:off x="376238" y="4313238"/>
            <a:ext cx="6256337" cy="476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Groups make better decisions when </a:t>
            </a:r>
            <a:r>
              <a:rPr lang="ja-JP" altLang="en-US" smtClean="0">
                <a:latin typeface="Arial" panose="020B0604020202020204" pitchFamily="34" charset="0"/>
              </a:rPr>
              <a:t>“</a:t>
            </a:r>
            <a:r>
              <a:rPr lang="en-US" altLang="ja-JP" smtClean="0">
                <a:latin typeface="Arial" panose="020B0604020202020204" pitchFamily="34" charset="0"/>
              </a:rPr>
              <a:t>minority</a:t>
            </a:r>
            <a:r>
              <a:rPr lang="ja-JP" altLang="en-US" smtClean="0">
                <a:latin typeface="Arial" panose="020B0604020202020204" pitchFamily="34" charset="0"/>
              </a:rPr>
              <a:t>”</a:t>
            </a:r>
            <a:r>
              <a:rPr lang="en-US" altLang="ja-JP" smtClean="0">
                <a:latin typeface="Arial" panose="020B0604020202020204" pitchFamily="34" charset="0"/>
              </a:rPr>
              <a:t> viewpoints are expressed  </a:t>
            </a:r>
          </a:p>
          <a:p>
            <a:pPr marL="622300" lvl="1" indent="-169863"/>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Accurate and timely feedback is critical for identifying and correcting problems, and is necessary for learning and improvement</a:t>
            </a:r>
          </a:p>
          <a:p>
            <a:pPr marL="622300" lvl="1" indent="-169863"/>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Voice is critical for avoiding major problems</a:t>
            </a:r>
          </a:p>
          <a:p>
            <a:pPr>
              <a:buFontTx/>
              <a:buChar char="•"/>
            </a:pPr>
            <a:endParaRPr lang="en-US" altLang="en-US" smtClean="0">
              <a:latin typeface="Arial" panose="020B0604020202020204" pitchFamily="34" charset="0"/>
            </a:endParaRPr>
          </a:p>
          <a:p>
            <a:pPr marL="622300" lvl="1" indent="-169863">
              <a:buFontTx/>
              <a:buChar char="•"/>
            </a:pPr>
            <a:r>
              <a:rPr lang="en-US" altLang="en-US" smtClean="0">
                <a:latin typeface="Arial" panose="020B0604020202020204" pitchFamily="34" charset="0"/>
              </a:rPr>
              <a:t>Failure to voice (and cultures of silence) has been implicated in a number of deadly organizational errors (GM, Challenger), major corporate scandals (Enron, Worldcom), and catastrophic accidents (BP)</a:t>
            </a:r>
          </a:p>
          <a:p>
            <a:pPr marL="622300" lvl="1" indent="-169863"/>
            <a:endParaRPr lang="en-US" altLang="en-US" smtClean="0">
              <a:latin typeface="Arial" panose="020B0604020202020204" pitchFamily="34" charset="0"/>
            </a:endParaRPr>
          </a:p>
          <a:p>
            <a:endParaRPr lang="en-US" altLang="en-US" smtClean="0">
              <a:latin typeface="Arial" panose="020B0604020202020204" pitchFamily="34" charset="0"/>
            </a:endParaRPr>
          </a:p>
          <a:p>
            <a:pPr marL="622300" lvl="1" indent="-169863">
              <a:buFontTx/>
              <a:buChar char="•"/>
            </a:pPr>
            <a:endParaRPr lang="en-US" altLang="en-US" smtClean="0">
              <a:latin typeface="Arial" panose="020B0604020202020204" pitchFamily="34" charset="0"/>
            </a:endParaRPr>
          </a:p>
          <a:p>
            <a:pPr marL="622300" lvl="1" indent="-169863">
              <a:buFontTx/>
              <a:buChar char="•"/>
            </a:pPr>
            <a:endParaRPr lang="en-US" altLang="en-US" smtClean="0">
              <a:latin typeface="Arial" panose="020B0604020202020204" pitchFamily="34"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EF774B6-750B-4838-87D7-11C7659E5F6E}" type="slidenum">
              <a:rPr lang="en-US" altLang="en-US" sz="1200"/>
              <a:pPr/>
              <a:t>3</a:t>
            </a:fld>
            <a:endParaRPr lang="en-US" altLang="en-US" sz="1200"/>
          </a:p>
        </p:txBody>
      </p:sp>
    </p:spTree>
    <p:extLst>
      <p:ext uri="{BB962C8B-B14F-4D97-AF65-F5344CB8AC3E}">
        <p14:creationId xmlns:p14="http://schemas.microsoft.com/office/powerpoint/2010/main" val="799755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EF7D6E-AD8A-4F13-B1C0-D356819E6785}" type="slidenum">
              <a:rPr lang="en-US" altLang="en-US" sz="1200"/>
              <a:pPr/>
              <a:t>30</a:t>
            </a:fld>
            <a:endParaRPr lang="en-US" altLang="en-US" sz="1200"/>
          </a:p>
        </p:txBody>
      </p:sp>
    </p:spTree>
    <p:extLst>
      <p:ext uri="{BB962C8B-B14F-4D97-AF65-F5344CB8AC3E}">
        <p14:creationId xmlns:p14="http://schemas.microsoft.com/office/powerpoint/2010/main" val="94812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E7D0BB-2C39-4F1D-B08F-36C7CC4156CB}" type="slidenum">
              <a:rPr lang="en-US" altLang="en-US" sz="1200"/>
              <a:pPr/>
              <a:t>31</a:t>
            </a:fld>
            <a:endParaRPr lang="en-US" altLang="en-US" sz="1200"/>
          </a:p>
        </p:txBody>
      </p:sp>
    </p:spTree>
    <p:extLst>
      <p:ext uri="{BB962C8B-B14F-4D97-AF65-F5344CB8AC3E}">
        <p14:creationId xmlns:p14="http://schemas.microsoft.com/office/powerpoint/2010/main" val="3601835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D3F767F-FC3F-4F4F-AAB8-7EC73D2EDFC1}" type="slidenum">
              <a:rPr lang="en-US" altLang="en-US" sz="1200"/>
              <a:pPr/>
              <a:t>32</a:t>
            </a:fld>
            <a:endParaRPr lang="en-US" altLang="en-US" sz="1200"/>
          </a:p>
        </p:txBody>
      </p:sp>
    </p:spTree>
    <p:extLst>
      <p:ext uri="{BB962C8B-B14F-4D97-AF65-F5344CB8AC3E}">
        <p14:creationId xmlns:p14="http://schemas.microsoft.com/office/powerpoint/2010/main" val="426029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EBF2DD4-D413-4867-85B7-FE96E8590ED4}" type="slidenum">
              <a:rPr lang="en-US" altLang="en-US" sz="1200"/>
              <a:pPr/>
              <a:t>33</a:t>
            </a:fld>
            <a:endParaRPr lang="en-US" altLang="en-US" sz="1200"/>
          </a:p>
        </p:txBody>
      </p:sp>
    </p:spTree>
    <p:extLst>
      <p:ext uri="{BB962C8B-B14F-4D97-AF65-F5344CB8AC3E}">
        <p14:creationId xmlns:p14="http://schemas.microsoft.com/office/powerpoint/2010/main" val="2666046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F22A160-B1FC-481B-8A65-0E2657BEED9A}" type="slidenum">
              <a:rPr lang="en-US" altLang="en-US" sz="1200"/>
              <a:pPr/>
              <a:t>34</a:t>
            </a:fld>
            <a:endParaRPr lang="en-US" altLang="en-US" sz="1200"/>
          </a:p>
        </p:txBody>
      </p:sp>
    </p:spTree>
    <p:extLst>
      <p:ext uri="{BB962C8B-B14F-4D97-AF65-F5344CB8AC3E}">
        <p14:creationId xmlns:p14="http://schemas.microsoft.com/office/powerpoint/2010/main" val="1718125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6C270BF-7779-4625-8EF9-56EDEAF57D53}" type="slidenum">
              <a:rPr lang="en-US" altLang="en-US" sz="1200"/>
              <a:pPr/>
              <a:t>35</a:t>
            </a:fld>
            <a:endParaRPr lang="en-US" altLang="en-US" sz="1200"/>
          </a:p>
        </p:txBody>
      </p:sp>
    </p:spTree>
    <p:extLst>
      <p:ext uri="{BB962C8B-B14F-4D97-AF65-F5344CB8AC3E}">
        <p14:creationId xmlns:p14="http://schemas.microsoft.com/office/powerpoint/2010/main" val="3341568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0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96BE75-6493-4513-9CF8-44B92093D2D0}" type="slidenum">
              <a:rPr lang="en-US" altLang="en-US" sz="1200"/>
              <a:pPr/>
              <a:t>36</a:t>
            </a:fld>
            <a:endParaRPr lang="en-US" altLang="en-US" sz="1200"/>
          </a:p>
        </p:txBody>
      </p:sp>
    </p:spTree>
    <p:extLst>
      <p:ext uri="{BB962C8B-B14F-4D97-AF65-F5344CB8AC3E}">
        <p14:creationId xmlns:p14="http://schemas.microsoft.com/office/powerpoint/2010/main" val="2128324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1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A464BF9-4EF8-49F1-9455-45C4A29EE55C}" type="slidenum">
              <a:rPr lang="en-US" altLang="en-US" sz="1200"/>
              <a:pPr/>
              <a:t>37</a:t>
            </a:fld>
            <a:endParaRPr lang="en-US" altLang="en-US" sz="1200"/>
          </a:p>
        </p:txBody>
      </p:sp>
    </p:spTree>
    <p:extLst>
      <p:ext uri="{BB962C8B-B14F-4D97-AF65-F5344CB8AC3E}">
        <p14:creationId xmlns:p14="http://schemas.microsoft.com/office/powerpoint/2010/main" val="1944918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0B96FF-E476-491E-B88E-B4F3CAEBE9B9}" type="slidenum">
              <a:rPr lang="en-US" altLang="en-US" sz="1200"/>
              <a:pPr/>
              <a:t>38</a:t>
            </a:fld>
            <a:endParaRPr lang="en-US" altLang="en-US" sz="1200"/>
          </a:p>
        </p:txBody>
      </p:sp>
    </p:spTree>
    <p:extLst>
      <p:ext uri="{BB962C8B-B14F-4D97-AF65-F5344CB8AC3E}">
        <p14:creationId xmlns:p14="http://schemas.microsoft.com/office/powerpoint/2010/main" val="4248383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 highlight the confidence because I believe that is an area where we can stimulate rich discussion about how to get people to share barely formed, ambiguous information. That’s tough, and I don’t know that we have a good understanding of how to do that. </a:t>
            </a:r>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4EC6FDB-D303-4A00-A640-5240B7D1DAB0}" type="slidenum">
              <a:rPr lang="en-US" altLang="en-US" sz="1200"/>
              <a:pPr/>
              <a:t>39</a:t>
            </a:fld>
            <a:endParaRPr lang="en-US" altLang="en-US" sz="1200"/>
          </a:p>
        </p:txBody>
      </p:sp>
    </p:spTree>
    <p:extLst>
      <p:ext uri="{BB962C8B-B14F-4D97-AF65-F5344CB8AC3E}">
        <p14:creationId xmlns:p14="http://schemas.microsoft.com/office/powerpoint/2010/main" val="417989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 simple idea.</a:t>
            </a:r>
          </a:p>
          <a:p>
            <a:endParaRPr lang="en-US" altLang="en-US" smtClean="0">
              <a:latin typeface="Arial" panose="020B0604020202020204" pitchFamily="34" charset="0"/>
            </a:endParaRPr>
          </a:p>
          <a:p>
            <a:r>
              <a:rPr lang="en-US" altLang="en-US" smtClean="0">
                <a:latin typeface="Arial" panose="020B0604020202020204" pitchFamily="34" charset="0"/>
              </a:rPr>
              <a:t>But in a work context, it is not always so simple.</a:t>
            </a:r>
          </a:p>
          <a:p>
            <a:endParaRPr lang="en-US" altLang="en-US" smtClean="0">
              <a:latin typeface="Arial" panose="020B0604020202020204" pitchFamily="34" charset="0"/>
            </a:endParaRPr>
          </a:p>
          <a:p>
            <a:r>
              <a:rPr lang="en-US" altLang="en-US" smtClean="0">
                <a:latin typeface="Arial" panose="020B0604020202020204" pitchFamily="34" charset="0"/>
              </a:rPr>
              <a:t>Employees </a:t>
            </a:r>
            <a:r>
              <a:rPr lang="ja-JP" altLang="en-US" smtClean="0">
                <a:latin typeface="Arial" panose="020B0604020202020204" pitchFamily="34" charset="0"/>
              </a:rPr>
              <a:t>“</a:t>
            </a:r>
            <a:r>
              <a:rPr lang="en-US" altLang="ja-JP" smtClean="0">
                <a:latin typeface="Arial" panose="020B0604020202020204" pitchFamily="34" charset="0"/>
              </a:rPr>
              <a:t>see</a:t>
            </a:r>
            <a:r>
              <a:rPr lang="ja-JP" altLang="en-US" smtClean="0">
                <a:latin typeface="Arial" panose="020B0604020202020204" pitchFamily="34" charset="0"/>
              </a:rPr>
              <a:t>”</a:t>
            </a:r>
            <a:r>
              <a:rPr lang="en-US" altLang="ja-JP" smtClean="0">
                <a:latin typeface="Arial" panose="020B0604020202020204" pitchFamily="34" charset="0"/>
              </a:rPr>
              <a:t> things all the time, but they do not necessarily say anything to individuals within their organization who might be able to take action. </a:t>
            </a:r>
          </a:p>
          <a:p>
            <a:endParaRPr lang="en-US" altLang="en-US" smtClean="0">
              <a:latin typeface="Arial" panose="020B0604020202020204" pitchFamily="34" charset="0"/>
            </a:endParaRPr>
          </a:p>
          <a:p>
            <a:pPr>
              <a:buFontTx/>
              <a:buChar char="-"/>
            </a:pPr>
            <a:endParaRPr lang="en-US" altLang="en-US" smtClean="0">
              <a:latin typeface="Arial" panose="020B0604020202020204" pitchFamily="34"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AE9299D-8C84-48C7-9ADD-380DB3020345}" type="slidenum">
              <a:rPr lang="en-US" altLang="en-US" sz="1200"/>
              <a:pPr/>
              <a:t>4</a:t>
            </a:fld>
            <a:endParaRPr lang="en-US" altLang="en-US" sz="1200"/>
          </a:p>
        </p:txBody>
      </p:sp>
    </p:spTree>
    <p:extLst>
      <p:ext uri="{BB962C8B-B14F-4D97-AF65-F5344CB8AC3E}">
        <p14:creationId xmlns:p14="http://schemas.microsoft.com/office/powerpoint/2010/main" val="859660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xfrm>
            <a:off x="701675" y="4416425"/>
            <a:ext cx="56991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Specific behaviors are important too</a:t>
            </a:r>
          </a:p>
          <a:p>
            <a:endParaRPr lang="en-US" altLang="en-US" smtClean="0">
              <a:latin typeface="Arial" panose="020B0604020202020204" pitchFamily="34" charset="0"/>
            </a:endParaRPr>
          </a:p>
          <a:p>
            <a:r>
              <a:rPr lang="en-US" altLang="en-US" smtClean="0">
                <a:latin typeface="Arial" panose="020B0604020202020204" pitchFamily="34" charset="0"/>
              </a:rPr>
              <a:t>What sorts of behaviors should be encouraged?</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How do you get people to speak up about amorphous ideas like ethics? Especially given that people were far less confidence about speaking up regarding ethical issues? Connect to the IVTs that you should only speak up when you have data. </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60BD69-2104-4C52-A213-993D9C9CA7A0}" type="slidenum">
              <a:rPr lang="en-US" altLang="en-US" sz="1200"/>
              <a:pPr/>
              <a:t>40</a:t>
            </a:fld>
            <a:endParaRPr lang="en-US" altLang="en-US" sz="1200"/>
          </a:p>
        </p:txBody>
      </p:sp>
    </p:spTree>
    <p:extLst>
      <p:ext uri="{BB962C8B-B14F-4D97-AF65-F5344CB8AC3E}">
        <p14:creationId xmlns:p14="http://schemas.microsoft.com/office/powerpoint/2010/main" val="4008334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E24B2A-CB45-44BA-BE69-414693BC658D}" type="slidenum">
              <a:rPr lang="en-US" altLang="en-US" sz="1200"/>
              <a:pPr/>
              <a:t>41</a:t>
            </a:fld>
            <a:endParaRPr lang="en-US" altLang="en-US" sz="1200"/>
          </a:p>
        </p:txBody>
      </p:sp>
    </p:spTree>
    <p:extLst>
      <p:ext uri="{BB962C8B-B14F-4D97-AF65-F5344CB8AC3E}">
        <p14:creationId xmlns:p14="http://schemas.microsoft.com/office/powerpoint/2010/main" val="1364923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95F1EB-F8A1-4F65-A795-D4979EC967B8}" type="slidenum">
              <a:rPr lang="en-US" altLang="en-US" sz="1200"/>
              <a:pPr/>
              <a:t>42</a:t>
            </a:fld>
            <a:endParaRPr lang="en-US" altLang="en-US" sz="1200"/>
          </a:p>
        </p:txBody>
      </p:sp>
    </p:spTree>
    <p:extLst>
      <p:ext uri="{BB962C8B-B14F-4D97-AF65-F5344CB8AC3E}">
        <p14:creationId xmlns:p14="http://schemas.microsoft.com/office/powerpoint/2010/main" val="3522096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D589D75-50CE-4CCC-B1E1-DE918F1660C3}" type="slidenum">
              <a:rPr lang="en-US" altLang="en-US" sz="1200"/>
              <a:pPr/>
              <a:t>43</a:t>
            </a:fld>
            <a:endParaRPr lang="en-US" altLang="en-US" sz="1200"/>
          </a:p>
        </p:txBody>
      </p:sp>
    </p:spTree>
    <p:extLst>
      <p:ext uri="{BB962C8B-B14F-4D97-AF65-F5344CB8AC3E}">
        <p14:creationId xmlns:p14="http://schemas.microsoft.com/office/powerpoint/2010/main" val="54268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304DC8-5AB0-4465-83B5-AACD534CF365}" type="slidenum">
              <a:rPr lang="en-US" altLang="en-US" sz="1200"/>
              <a:pPr/>
              <a:t>5</a:t>
            </a:fld>
            <a:endParaRPr lang="en-US" altLang="en-US" sz="1200"/>
          </a:p>
        </p:txBody>
      </p:sp>
    </p:spTree>
    <p:extLst>
      <p:ext uri="{BB962C8B-B14F-4D97-AF65-F5344CB8AC3E}">
        <p14:creationId xmlns:p14="http://schemas.microsoft.com/office/powerpoint/2010/main" val="314429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xfrm>
            <a:off x="533400" y="4419600"/>
            <a:ext cx="5867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smtClean="0">
              <a:latin typeface="Arial" panose="020B0604020202020204" pitchFamily="34"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8E9D0A2-714B-48C6-BEE6-2B25490E1830}" type="slidenum">
              <a:rPr lang="en-US" altLang="en-US" sz="1200"/>
              <a:pPr/>
              <a:t>6</a:t>
            </a:fld>
            <a:endParaRPr lang="en-US" altLang="en-US" sz="1200"/>
          </a:p>
        </p:txBody>
      </p:sp>
    </p:spTree>
    <p:extLst>
      <p:ext uri="{BB962C8B-B14F-4D97-AF65-F5344CB8AC3E}">
        <p14:creationId xmlns:p14="http://schemas.microsoft.com/office/powerpoint/2010/main" val="252707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38E4356-49B2-4265-A30A-F1347DA456F0}" type="slidenum">
              <a:rPr lang="en-US" altLang="en-US" sz="1200"/>
              <a:pPr/>
              <a:t>7</a:t>
            </a:fld>
            <a:endParaRPr lang="en-US" altLang="en-US" sz="1200"/>
          </a:p>
        </p:txBody>
      </p:sp>
      <p:sp>
        <p:nvSpPr>
          <p:cNvPr id="30722" name="Rectangle 2"/>
          <p:cNvSpPr>
            <a:spLocks noGrp="1" noRot="1" noChangeAspect="1" noChangeArrowheads="1" noTextEdit="1"/>
          </p:cNvSpPr>
          <p:nvPr>
            <p:ph type="sldImg"/>
          </p:nvPr>
        </p:nvSpPr>
        <p:spPr>
          <a:xfrm>
            <a:off x="1165225" y="685800"/>
            <a:ext cx="4679950" cy="3509963"/>
          </a:xfrm>
          <a:ln/>
        </p:spPr>
      </p:sp>
      <p:sp>
        <p:nvSpPr>
          <p:cNvPr id="30723" name="Rectangle 3"/>
          <p:cNvSpPr>
            <a:spLocks noGrp="1" noChangeArrowheads="1"/>
          </p:cNvSpPr>
          <p:nvPr>
            <p:ph type="body" idx="1"/>
          </p:nvPr>
        </p:nvSpPr>
        <p:spPr>
          <a:xfrm>
            <a:off x="962025" y="4802188"/>
            <a:ext cx="516255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6700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xfrm>
            <a:off x="838200" y="4419600"/>
            <a:ext cx="560705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Has been labelled “Deaf Ear Syndrome”</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Negative information is threatening</a:t>
            </a:r>
          </a:p>
          <a:p>
            <a:endParaRPr lang="en-US" altLang="en-US" smtClean="0">
              <a:latin typeface="Arial" panose="020B0604020202020204" pitchFamily="34" charset="0"/>
            </a:endParaRPr>
          </a:p>
          <a:p>
            <a:r>
              <a:rPr lang="en-US" altLang="en-US" smtClean="0">
                <a:latin typeface="Arial" panose="020B0604020202020204" pitchFamily="34" charset="0"/>
              </a:rPr>
              <a:t>Managers  often feel bombarded with issues and problems</a:t>
            </a:r>
          </a:p>
          <a:p>
            <a:endParaRPr lang="en-US" altLang="en-US" smtClean="0">
              <a:latin typeface="Arial" panose="020B0604020202020204" pitchFamily="34" charset="0"/>
            </a:endParaRPr>
          </a:p>
          <a:p>
            <a:r>
              <a:rPr lang="en-US" altLang="en-US" smtClean="0">
                <a:latin typeface="Arial" panose="020B0604020202020204" pitchFamily="34" charset="0"/>
              </a:rPr>
              <a:t>Evidence that confidence reduces advice taking and openness to input</a:t>
            </a:r>
          </a:p>
          <a:p>
            <a:endParaRPr lang="en-US" altLang="en-US" smtClean="0">
              <a:latin typeface="Arial" panose="020B0604020202020204" pitchFamily="34" charset="0"/>
            </a:endParaRPr>
          </a:p>
          <a:p>
            <a:r>
              <a:rPr lang="en-US" altLang="en-US" smtClean="0">
                <a:latin typeface="Arial" panose="020B0604020202020204" pitchFamily="34" charset="0"/>
              </a:rPr>
              <a:t>	</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4A39EF9-5136-4F4F-9122-6021EF377670}" type="slidenum">
              <a:rPr lang="en-US" altLang="en-US" sz="1200"/>
              <a:pPr/>
              <a:t>8</a:t>
            </a:fld>
            <a:endParaRPr lang="en-US" altLang="en-US" sz="1200"/>
          </a:p>
        </p:txBody>
      </p:sp>
    </p:spTree>
    <p:extLst>
      <p:ext uri="{BB962C8B-B14F-4D97-AF65-F5344CB8AC3E}">
        <p14:creationId xmlns:p14="http://schemas.microsoft.com/office/powerpoint/2010/main" val="133809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F3A69DB-5F80-4870-BCF3-D05820C1412F}" type="slidenum">
              <a:rPr lang="en-US" altLang="en-US" sz="1200"/>
              <a:pPr/>
              <a:t>9</a:t>
            </a:fld>
            <a:endParaRPr lang="en-US" altLang="en-US" sz="1200"/>
          </a:p>
        </p:txBody>
      </p:sp>
    </p:spTree>
    <p:extLst>
      <p:ext uri="{BB962C8B-B14F-4D97-AF65-F5344CB8AC3E}">
        <p14:creationId xmlns:p14="http://schemas.microsoft.com/office/powerpoint/2010/main" val="366484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smtClean="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smtClean="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smtClean="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smtClean="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223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5223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lt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ltLang="en-US"/>
          </a:p>
        </p:txBody>
      </p:sp>
      <p:sp>
        <p:nvSpPr>
          <p:cNvPr id="15" name="Rectangle 15"/>
          <p:cNvSpPr>
            <a:spLocks noGrp="1" noChangeArrowheads="1"/>
          </p:cNvSpPr>
          <p:nvPr>
            <p:ph type="sldNum" sz="quarter" idx="12"/>
          </p:nvPr>
        </p:nvSpPr>
        <p:spPr/>
        <p:txBody>
          <a:bodyPr/>
          <a:lstStyle>
            <a:lvl1pPr>
              <a:defRPr/>
            </a:lvl1pPr>
          </a:lstStyle>
          <a:p>
            <a:fld id="{DFC99B2C-240B-4A36-9191-52E56FA45EB1}" type="slidenum">
              <a:rPr lang="en-US" altLang="en-US"/>
              <a:pPr/>
              <a:t>‹#›</a:t>
            </a:fld>
            <a:endParaRPr lang="en-US" altLang="en-US"/>
          </a:p>
        </p:txBody>
      </p:sp>
    </p:spTree>
    <p:extLst>
      <p:ext uri="{BB962C8B-B14F-4D97-AF65-F5344CB8AC3E}">
        <p14:creationId xmlns:p14="http://schemas.microsoft.com/office/powerpoint/2010/main" val="340798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47AEE961-B958-40BB-A6E2-061055DD8141}" type="slidenum">
              <a:rPr lang="en-US" altLang="en-US"/>
              <a:pPr/>
              <a:t>‹#›</a:t>
            </a:fld>
            <a:endParaRPr lang="en-US" altLang="en-US"/>
          </a:p>
        </p:txBody>
      </p:sp>
    </p:spTree>
    <p:extLst>
      <p:ext uri="{BB962C8B-B14F-4D97-AF65-F5344CB8AC3E}">
        <p14:creationId xmlns:p14="http://schemas.microsoft.com/office/powerpoint/2010/main" val="386990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E5C8A5D1-F5DF-4C85-8311-6E06119B7CA0}" type="slidenum">
              <a:rPr lang="en-US" altLang="en-US"/>
              <a:pPr/>
              <a:t>‹#›</a:t>
            </a:fld>
            <a:endParaRPr lang="en-US" altLang="en-US"/>
          </a:p>
        </p:txBody>
      </p:sp>
    </p:spTree>
    <p:extLst>
      <p:ext uri="{BB962C8B-B14F-4D97-AF65-F5344CB8AC3E}">
        <p14:creationId xmlns:p14="http://schemas.microsoft.com/office/powerpoint/2010/main" val="1020215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2AB20BDF-8239-4F23-A11C-5949C822628F}" type="slidenum">
              <a:rPr lang="en-US" altLang="en-US"/>
              <a:pPr/>
              <a:t>‹#›</a:t>
            </a:fld>
            <a:endParaRPr lang="en-US" altLang="en-US"/>
          </a:p>
        </p:txBody>
      </p:sp>
    </p:spTree>
    <p:extLst>
      <p:ext uri="{BB962C8B-B14F-4D97-AF65-F5344CB8AC3E}">
        <p14:creationId xmlns:p14="http://schemas.microsoft.com/office/powerpoint/2010/main" val="125007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88" y="6218238"/>
            <a:ext cx="549275" cy="523875"/>
          </a:xfrm>
        </p:spPr>
        <p:txBody>
          <a:bodyPr lIns="91425" tIns="91425" rIns="91425" bIns="91425" anchor="ctr">
            <a:noAutofit/>
          </a:bodyPr>
          <a:lstStyle>
            <a:lvl1pPr>
              <a:defRPr/>
            </a:lvl1pPr>
          </a:lstStyle>
          <a:p>
            <a:fld id="{96EDCBCB-E62C-492C-A86B-08D123032B1D}" type="slidenum">
              <a:rPr lang="en-US" altLang="en-US"/>
              <a:pPr/>
              <a:t>‹#›</a:t>
            </a:fld>
            <a:endParaRPr lang="en-US" altLang="en-US"/>
          </a:p>
        </p:txBody>
      </p:sp>
    </p:spTree>
    <p:extLst>
      <p:ext uri="{BB962C8B-B14F-4D97-AF65-F5344CB8AC3E}">
        <p14:creationId xmlns:p14="http://schemas.microsoft.com/office/powerpoint/2010/main" val="302630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FCCA4030-EA8B-4BCE-8CA6-C7B40338CF97}" type="slidenum">
              <a:rPr lang="en-US" altLang="en-US"/>
              <a:pPr/>
              <a:t>‹#›</a:t>
            </a:fld>
            <a:endParaRPr lang="en-US" altLang="en-US"/>
          </a:p>
        </p:txBody>
      </p:sp>
    </p:spTree>
    <p:extLst>
      <p:ext uri="{BB962C8B-B14F-4D97-AF65-F5344CB8AC3E}">
        <p14:creationId xmlns:p14="http://schemas.microsoft.com/office/powerpoint/2010/main" val="295132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2CFCC342-C0B8-4B0B-9598-B532C9353BCC}" type="slidenum">
              <a:rPr lang="en-US" altLang="en-US"/>
              <a:pPr/>
              <a:t>‹#›</a:t>
            </a:fld>
            <a:endParaRPr lang="en-US" altLang="en-US"/>
          </a:p>
        </p:txBody>
      </p:sp>
    </p:spTree>
    <p:extLst>
      <p:ext uri="{BB962C8B-B14F-4D97-AF65-F5344CB8AC3E}">
        <p14:creationId xmlns:p14="http://schemas.microsoft.com/office/powerpoint/2010/main" val="18904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A31D5BE9-E242-403F-B85D-590FE2CEF5CE}" type="slidenum">
              <a:rPr lang="en-US" altLang="en-US"/>
              <a:pPr/>
              <a:t>‹#›</a:t>
            </a:fld>
            <a:endParaRPr lang="en-US" altLang="en-US"/>
          </a:p>
        </p:txBody>
      </p:sp>
    </p:spTree>
    <p:extLst>
      <p:ext uri="{BB962C8B-B14F-4D97-AF65-F5344CB8AC3E}">
        <p14:creationId xmlns:p14="http://schemas.microsoft.com/office/powerpoint/2010/main" val="422992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fld id="{954B8589-B922-40F8-BA99-414316B1BAA3}" type="slidenum">
              <a:rPr lang="en-US" altLang="en-US"/>
              <a:pPr/>
              <a:t>‹#›</a:t>
            </a:fld>
            <a:endParaRPr lang="en-US" altLang="en-US"/>
          </a:p>
        </p:txBody>
      </p:sp>
    </p:spTree>
    <p:extLst>
      <p:ext uri="{BB962C8B-B14F-4D97-AF65-F5344CB8AC3E}">
        <p14:creationId xmlns:p14="http://schemas.microsoft.com/office/powerpoint/2010/main" val="215490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fld id="{C4E47FB3-1625-4990-8AE8-0FAAE970F88C}" type="slidenum">
              <a:rPr lang="en-US" altLang="en-US"/>
              <a:pPr/>
              <a:t>‹#›</a:t>
            </a:fld>
            <a:endParaRPr lang="en-US" altLang="en-US"/>
          </a:p>
        </p:txBody>
      </p:sp>
    </p:spTree>
    <p:extLst>
      <p:ext uri="{BB962C8B-B14F-4D97-AF65-F5344CB8AC3E}">
        <p14:creationId xmlns:p14="http://schemas.microsoft.com/office/powerpoint/2010/main" val="95716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fld id="{1325F19B-AEA9-42D6-9DC6-63C789860EA1}" type="slidenum">
              <a:rPr lang="en-US" altLang="en-US"/>
              <a:pPr/>
              <a:t>‹#›</a:t>
            </a:fld>
            <a:endParaRPr lang="en-US" altLang="en-US"/>
          </a:p>
        </p:txBody>
      </p:sp>
    </p:spTree>
    <p:extLst>
      <p:ext uri="{BB962C8B-B14F-4D97-AF65-F5344CB8AC3E}">
        <p14:creationId xmlns:p14="http://schemas.microsoft.com/office/powerpoint/2010/main" val="144624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C98B2DA8-CF14-4425-9490-237374C5AF51}" type="slidenum">
              <a:rPr lang="en-US" altLang="en-US"/>
              <a:pPr/>
              <a:t>‹#›</a:t>
            </a:fld>
            <a:endParaRPr lang="en-US" altLang="en-US"/>
          </a:p>
        </p:txBody>
      </p:sp>
    </p:spTree>
    <p:extLst>
      <p:ext uri="{BB962C8B-B14F-4D97-AF65-F5344CB8AC3E}">
        <p14:creationId xmlns:p14="http://schemas.microsoft.com/office/powerpoint/2010/main" val="231405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96C544AD-E920-40F5-8196-1FC7A46F19A9}" type="slidenum">
              <a:rPr lang="en-US" altLang="en-US"/>
              <a:pPr/>
              <a:t>‹#›</a:t>
            </a:fld>
            <a:endParaRPr lang="en-US" altLang="en-US"/>
          </a:p>
        </p:txBody>
      </p:sp>
    </p:spTree>
    <p:extLst>
      <p:ext uri="{BB962C8B-B14F-4D97-AF65-F5344CB8AC3E}">
        <p14:creationId xmlns:p14="http://schemas.microsoft.com/office/powerpoint/2010/main" val="376674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smtClean="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smtClean="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0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5121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5121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EAE8C372-05C6-48AD-BE6D-4D510F62CB01}" type="slidenum">
              <a:rPr lang="en-US" altLang="en-US"/>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512"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 id="2147484513"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Arial" charset="0"/>
          <a:ea typeface="MS PGothic" panose="020B0600070205080204" pitchFamily="34" charset="-128"/>
          <a:cs typeface="MS PGothic" charset="0"/>
        </a:defRPr>
      </a:lvl1pPr>
      <a:lvl2pPr algn="l" rtl="0" eaLnBrk="0" fontAlgn="base" hangingPunct="0">
        <a:spcBef>
          <a:spcPct val="0"/>
        </a:spcBef>
        <a:spcAft>
          <a:spcPct val="0"/>
        </a:spcAft>
        <a:defRPr sz="42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42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42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42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1905000" y="990600"/>
            <a:ext cx="6629400" cy="2209800"/>
          </a:xfrm>
        </p:spPr>
        <p:txBody>
          <a:bodyPr/>
          <a:lstStyle/>
          <a:p>
            <a:pPr algn="ctr"/>
            <a:r>
              <a:rPr lang="en-US" altLang="en-US" sz="3600" smtClean="0">
                <a:latin typeface="Arial" panose="020B0604020202020204" pitchFamily="34" charset="0"/>
              </a:rPr>
              <a:t>Beyond Carrots and Sticks: Encouraging a Speak Up Culture</a:t>
            </a:r>
            <a:endParaRPr lang="en-US" altLang="en-US" sz="2800" smtClean="0">
              <a:latin typeface="Arial" panose="020B0604020202020204" pitchFamily="34" charset="0"/>
            </a:endParaRPr>
          </a:p>
        </p:txBody>
      </p:sp>
      <p:sp>
        <p:nvSpPr>
          <p:cNvPr id="17410" name="Rectangle 3"/>
          <p:cNvSpPr>
            <a:spLocks noGrp="1" noChangeArrowheads="1"/>
          </p:cNvSpPr>
          <p:nvPr>
            <p:ph type="subTitle" idx="1"/>
          </p:nvPr>
        </p:nvSpPr>
        <p:spPr/>
        <p:txBody>
          <a:bodyPr/>
          <a:lstStyle/>
          <a:p>
            <a:pPr eaLnBrk="1" hangingPunct="1">
              <a:spcBef>
                <a:spcPct val="0"/>
              </a:spcBef>
            </a:pPr>
            <a:r>
              <a:rPr lang="en-US" altLang="en-US" sz="2000" smtClean="0"/>
              <a:t>Elizabeth Wolfe Morrison, New York University</a:t>
            </a:r>
          </a:p>
          <a:p>
            <a:pPr eaLnBrk="1" hangingPunct="1">
              <a:spcBef>
                <a:spcPct val="0"/>
              </a:spcBef>
            </a:pPr>
            <a:r>
              <a:rPr lang="en-US" altLang="en-US" sz="2000" smtClean="0"/>
              <a:t>Sean R. Martin, Boston College</a:t>
            </a:r>
          </a:p>
          <a:p>
            <a:pPr eaLnBrk="1" hangingPunct="1">
              <a:spcBef>
                <a:spcPct val="0"/>
              </a:spcBef>
            </a:pPr>
            <a:endParaRPr lang="en-US" altLang="en-US" sz="2000" smtClean="0"/>
          </a:p>
          <a:p>
            <a:pPr eaLnBrk="1" hangingPunct="1">
              <a:spcBef>
                <a:spcPct val="0"/>
              </a:spcBef>
            </a:pPr>
            <a:r>
              <a:rPr lang="en-US" altLang="en-US" sz="2000" smtClean="0"/>
              <a:t>Ethics By Design Conference</a:t>
            </a:r>
          </a:p>
          <a:p>
            <a:pPr eaLnBrk="1" hangingPunct="1">
              <a:spcBef>
                <a:spcPct val="0"/>
              </a:spcBef>
            </a:pPr>
            <a:r>
              <a:rPr lang="en-US" altLang="en-US" sz="2000" smtClean="0"/>
              <a:t>June 3,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en-US" smtClean="0">
                <a:latin typeface="Arial" panose="020B0604020202020204" pitchFamily="34" charset="0"/>
              </a:rPr>
              <a:t>The Many Types of Fear</a:t>
            </a:r>
          </a:p>
        </p:txBody>
      </p:sp>
      <p:pic>
        <p:nvPicPr>
          <p:cNvPr id="35842" name="Picture 2" descr="http://adikanda.files.wordpress.com/2010/11/9a621-fea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95688" y="1981200"/>
            <a:ext cx="2667000" cy="3373438"/>
          </a:xfrm>
          <a:noFill/>
        </p:spPr>
      </p:pic>
      <p:sp>
        <p:nvSpPr>
          <p:cNvPr id="34820" name="TextBox 3"/>
          <p:cNvSpPr txBox="1">
            <a:spLocks noChangeArrowheads="1"/>
          </p:cNvSpPr>
          <p:nvPr/>
        </p:nvSpPr>
        <p:spPr bwMode="auto">
          <a:xfrm rot="-1635930">
            <a:off x="741363" y="2235200"/>
            <a:ext cx="21605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t>Retaliation</a:t>
            </a:r>
          </a:p>
        </p:txBody>
      </p:sp>
      <p:sp>
        <p:nvSpPr>
          <p:cNvPr id="34821" name="TextBox 5"/>
          <p:cNvSpPr txBox="1">
            <a:spLocks noChangeArrowheads="1"/>
          </p:cNvSpPr>
          <p:nvPr/>
        </p:nvSpPr>
        <p:spPr bwMode="auto">
          <a:xfrm>
            <a:off x="1811338" y="5532438"/>
            <a:ext cx="2678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t>Damaged Relationships</a:t>
            </a:r>
          </a:p>
        </p:txBody>
      </p:sp>
      <p:sp>
        <p:nvSpPr>
          <p:cNvPr id="34822" name="TextBox 6"/>
          <p:cNvSpPr txBox="1">
            <a:spLocks noChangeArrowheads="1"/>
          </p:cNvSpPr>
          <p:nvPr/>
        </p:nvSpPr>
        <p:spPr bwMode="auto">
          <a:xfrm rot="1401218">
            <a:off x="6477000" y="2401888"/>
            <a:ext cx="2347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t>Negative Image</a:t>
            </a:r>
          </a:p>
        </p:txBody>
      </p:sp>
      <p:sp>
        <p:nvSpPr>
          <p:cNvPr id="34823" name="TextBox 7"/>
          <p:cNvSpPr txBox="1">
            <a:spLocks noChangeArrowheads="1"/>
          </p:cNvSpPr>
          <p:nvPr/>
        </p:nvSpPr>
        <p:spPr bwMode="auto">
          <a:xfrm rot="-1635930">
            <a:off x="587375" y="3722688"/>
            <a:ext cx="2922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t>Career Consequences</a:t>
            </a:r>
          </a:p>
        </p:txBody>
      </p:sp>
      <p:sp>
        <p:nvSpPr>
          <p:cNvPr id="34824" name="TextBox 8"/>
          <p:cNvSpPr txBox="1">
            <a:spLocks noChangeArrowheads="1"/>
          </p:cNvSpPr>
          <p:nvPr/>
        </p:nvSpPr>
        <p:spPr bwMode="auto">
          <a:xfrm rot="1401218">
            <a:off x="6437313" y="4046538"/>
            <a:ext cx="19891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t>Negative Labels</a:t>
            </a:r>
          </a:p>
        </p:txBody>
      </p:sp>
      <p:sp>
        <p:nvSpPr>
          <p:cNvPr id="9" name="TextBox 5"/>
          <p:cNvSpPr txBox="1">
            <a:spLocks noChangeArrowheads="1"/>
          </p:cNvSpPr>
          <p:nvPr/>
        </p:nvSpPr>
        <p:spPr bwMode="auto">
          <a:xfrm>
            <a:off x="5562600" y="5638800"/>
            <a:ext cx="26781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t>Harm to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animEffect transition="in" filter="fade">
                                      <p:cBhvr>
                                        <p:cTn id="9" dur="500"/>
                                        <p:tgtEl>
                                          <p:spTgt spid="348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823"/>
                                        </p:tgtEl>
                                        <p:attrNameLst>
                                          <p:attrName>style.visibility</p:attrName>
                                        </p:attrNameLst>
                                      </p:cBhvr>
                                      <p:to>
                                        <p:strVal val="visible"/>
                                      </p:to>
                                    </p:set>
                                    <p:anim calcmode="lin" valueType="num">
                                      <p:cBhvr>
                                        <p:cTn id="12" dur="500" fill="hold"/>
                                        <p:tgtEl>
                                          <p:spTgt spid="34823"/>
                                        </p:tgtEl>
                                        <p:attrNameLst>
                                          <p:attrName>ppt_w</p:attrName>
                                        </p:attrNameLst>
                                      </p:cBhvr>
                                      <p:tavLst>
                                        <p:tav tm="0">
                                          <p:val>
                                            <p:fltVal val="0"/>
                                          </p:val>
                                        </p:tav>
                                        <p:tav tm="100000">
                                          <p:val>
                                            <p:strVal val="#ppt_w"/>
                                          </p:val>
                                        </p:tav>
                                      </p:tavLst>
                                    </p:anim>
                                    <p:anim calcmode="lin" valueType="num">
                                      <p:cBhvr>
                                        <p:cTn id="13" dur="500" fill="hold"/>
                                        <p:tgtEl>
                                          <p:spTgt spid="34823"/>
                                        </p:tgtEl>
                                        <p:attrNameLst>
                                          <p:attrName>ppt_h</p:attrName>
                                        </p:attrNameLst>
                                      </p:cBhvr>
                                      <p:tavLst>
                                        <p:tav tm="0">
                                          <p:val>
                                            <p:fltVal val="0"/>
                                          </p:val>
                                        </p:tav>
                                        <p:tav tm="100000">
                                          <p:val>
                                            <p:strVal val="#ppt_h"/>
                                          </p:val>
                                        </p:tav>
                                      </p:tavLst>
                                    </p:anim>
                                    <p:animEffect transition="in" filter="fade">
                                      <p:cBhvr>
                                        <p:cTn id="14" dur="500"/>
                                        <p:tgtEl>
                                          <p:spTgt spid="348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4821"/>
                                        </p:tgtEl>
                                        <p:attrNameLst>
                                          <p:attrName>style.visibility</p:attrName>
                                        </p:attrNameLst>
                                      </p:cBhvr>
                                      <p:to>
                                        <p:strVal val="visible"/>
                                      </p:to>
                                    </p:set>
                                    <p:anim calcmode="lin" valueType="num">
                                      <p:cBhvr>
                                        <p:cTn id="19" dur="500" fill="hold"/>
                                        <p:tgtEl>
                                          <p:spTgt spid="34821"/>
                                        </p:tgtEl>
                                        <p:attrNameLst>
                                          <p:attrName>ppt_w</p:attrName>
                                        </p:attrNameLst>
                                      </p:cBhvr>
                                      <p:tavLst>
                                        <p:tav tm="0">
                                          <p:val>
                                            <p:fltVal val="0"/>
                                          </p:val>
                                        </p:tav>
                                        <p:tav tm="100000">
                                          <p:val>
                                            <p:strVal val="#ppt_w"/>
                                          </p:val>
                                        </p:tav>
                                      </p:tavLst>
                                    </p:anim>
                                    <p:anim calcmode="lin" valueType="num">
                                      <p:cBhvr>
                                        <p:cTn id="20" dur="500" fill="hold"/>
                                        <p:tgtEl>
                                          <p:spTgt spid="34821"/>
                                        </p:tgtEl>
                                        <p:attrNameLst>
                                          <p:attrName>ppt_h</p:attrName>
                                        </p:attrNameLst>
                                      </p:cBhvr>
                                      <p:tavLst>
                                        <p:tav tm="0">
                                          <p:val>
                                            <p:fltVal val="0"/>
                                          </p:val>
                                        </p:tav>
                                        <p:tav tm="100000">
                                          <p:val>
                                            <p:strVal val="#ppt_h"/>
                                          </p:val>
                                        </p:tav>
                                      </p:tavLst>
                                    </p:anim>
                                    <p:animEffect transition="in" filter="fade">
                                      <p:cBhvr>
                                        <p:cTn id="21" dur="500"/>
                                        <p:tgtEl>
                                          <p:spTgt spid="348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822"/>
                                        </p:tgtEl>
                                        <p:attrNameLst>
                                          <p:attrName>style.visibility</p:attrName>
                                        </p:attrNameLst>
                                      </p:cBhvr>
                                      <p:to>
                                        <p:strVal val="visible"/>
                                      </p:to>
                                    </p:set>
                                    <p:anim calcmode="lin" valueType="num">
                                      <p:cBhvr>
                                        <p:cTn id="31" dur="500" fill="hold"/>
                                        <p:tgtEl>
                                          <p:spTgt spid="34822"/>
                                        </p:tgtEl>
                                        <p:attrNameLst>
                                          <p:attrName>ppt_w</p:attrName>
                                        </p:attrNameLst>
                                      </p:cBhvr>
                                      <p:tavLst>
                                        <p:tav tm="0">
                                          <p:val>
                                            <p:fltVal val="0"/>
                                          </p:val>
                                        </p:tav>
                                        <p:tav tm="100000">
                                          <p:val>
                                            <p:strVal val="#ppt_w"/>
                                          </p:val>
                                        </p:tav>
                                      </p:tavLst>
                                    </p:anim>
                                    <p:anim calcmode="lin" valueType="num">
                                      <p:cBhvr>
                                        <p:cTn id="32" dur="500" fill="hold"/>
                                        <p:tgtEl>
                                          <p:spTgt spid="34822"/>
                                        </p:tgtEl>
                                        <p:attrNameLst>
                                          <p:attrName>ppt_h</p:attrName>
                                        </p:attrNameLst>
                                      </p:cBhvr>
                                      <p:tavLst>
                                        <p:tav tm="0">
                                          <p:val>
                                            <p:fltVal val="0"/>
                                          </p:val>
                                        </p:tav>
                                        <p:tav tm="100000">
                                          <p:val>
                                            <p:strVal val="#ppt_h"/>
                                          </p:val>
                                        </p:tav>
                                      </p:tavLst>
                                    </p:anim>
                                    <p:animEffect transition="in" filter="fade">
                                      <p:cBhvr>
                                        <p:cTn id="33" dur="500"/>
                                        <p:tgtEl>
                                          <p:spTgt spid="348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824"/>
                                        </p:tgtEl>
                                        <p:attrNameLst>
                                          <p:attrName>style.visibility</p:attrName>
                                        </p:attrNameLst>
                                      </p:cBhvr>
                                      <p:to>
                                        <p:strVal val="visible"/>
                                      </p:to>
                                    </p:set>
                                    <p:anim calcmode="lin" valueType="num">
                                      <p:cBhvr>
                                        <p:cTn id="36" dur="500" fill="hold"/>
                                        <p:tgtEl>
                                          <p:spTgt spid="34824"/>
                                        </p:tgtEl>
                                        <p:attrNameLst>
                                          <p:attrName>ppt_w</p:attrName>
                                        </p:attrNameLst>
                                      </p:cBhvr>
                                      <p:tavLst>
                                        <p:tav tm="0">
                                          <p:val>
                                            <p:fltVal val="0"/>
                                          </p:val>
                                        </p:tav>
                                        <p:tav tm="100000">
                                          <p:val>
                                            <p:strVal val="#ppt_w"/>
                                          </p:val>
                                        </p:tav>
                                      </p:tavLst>
                                    </p:anim>
                                    <p:anim calcmode="lin" valueType="num">
                                      <p:cBhvr>
                                        <p:cTn id="37" dur="500" fill="hold"/>
                                        <p:tgtEl>
                                          <p:spTgt spid="34824"/>
                                        </p:tgtEl>
                                        <p:attrNameLst>
                                          <p:attrName>ppt_h</p:attrName>
                                        </p:attrNameLst>
                                      </p:cBhvr>
                                      <p:tavLst>
                                        <p:tav tm="0">
                                          <p:val>
                                            <p:fltVal val="0"/>
                                          </p:val>
                                        </p:tav>
                                        <p:tav tm="100000">
                                          <p:val>
                                            <p:strVal val="#ppt_h"/>
                                          </p:val>
                                        </p:tav>
                                      </p:tavLst>
                                    </p:anim>
                                    <p:animEffect transition="in" filter="fade">
                                      <p:cBhvr>
                                        <p:cTn id="38"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p:bldP spid="34823" grpId="0"/>
      <p:bldP spid="3482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1"/>
          </p:nvPr>
        </p:nvSpPr>
        <p:spPr>
          <a:xfrm>
            <a:off x="1219200" y="1905000"/>
            <a:ext cx="7391400" cy="4191000"/>
          </a:xfrm>
        </p:spPr>
        <p:txBody>
          <a:bodyPr/>
          <a:lstStyle/>
          <a:p>
            <a:pPr>
              <a:lnSpc>
                <a:spcPct val="90000"/>
              </a:lnSpc>
              <a:buFont typeface="Wingdings" panose="05000000000000000000" pitchFamily="2" charset="2"/>
              <a:buNone/>
            </a:pPr>
            <a:r>
              <a:rPr lang="ja-JP" altLang="en-US" sz="2400" smtClean="0"/>
              <a:t>“</a:t>
            </a:r>
            <a:r>
              <a:rPr lang="en-US" altLang="ja-JP" sz="2400" smtClean="0"/>
              <a:t>I was not comfortable confronting either Mr. Skilling </a:t>
            </a:r>
          </a:p>
          <a:p>
            <a:pPr>
              <a:lnSpc>
                <a:spcPct val="90000"/>
              </a:lnSpc>
              <a:buFont typeface="Wingdings" panose="05000000000000000000" pitchFamily="2" charset="2"/>
              <a:buNone/>
            </a:pPr>
            <a:r>
              <a:rPr lang="en-US" altLang="en-US" sz="2400" smtClean="0"/>
              <a:t>or Mr. Fastow with my concerns.  To do so, I believe, would have been a job-terminating move.</a:t>
            </a:r>
            <a:r>
              <a:rPr lang="ja-JP" altLang="en-US" sz="2400" smtClean="0"/>
              <a:t>”</a:t>
            </a:r>
            <a:r>
              <a:rPr lang="en-US" altLang="ja-JP" sz="2400" smtClean="0"/>
              <a:t>    </a:t>
            </a:r>
          </a:p>
          <a:p>
            <a:pPr>
              <a:buFont typeface="Wingdings" panose="05000000000000000000" pitchFamily="2" charset="2"/>
              <a:buNone/>
            </a:pPr>
            <a:r>
              <a:rPr lang="en-US" altLang="en-US" smtClean="0"/>
              <a:t>		</a:t>
            </a:r>
            <a:r>
              <a:rPr lang="en-US" altLang="en-US" sz="2400" smtClean="0"/>
              <a:t>(Sherron Watkins, </a:t>
            </a:r>
            <a:r>
              <a:rPr lang="en-US" altLang="en-US" sz="2400" i="1" smtClean="0"/>
              <a:t>New York Times, 2/15/02) </a:t>
            </a:r>
          </a:p>
          <a:p>
            <a:pPr>
              <a:buFont typeface="Wingdings" panose="05000000000000000000" pitchFamily="2" charset="2"/>
              <a:buNone/>
            </a:pPr>
            <a:endParaRPr lang="en-US" altLang="en-US" sz="2400" i="1" smtClean="0"/>
          </a:p>
          <a:p>
            <a:pPr>
              <a:buFont typeface="Wingdings" panose="05000000000000000000" pitchFamily="2" charset="2"/>
              <a:buNone/>
            </a:pPr>
            <a:r>
              <a:rPr lang="ja-JP" altLang="en-US" sz="2400" smtClean="0"/>
              <a:t>“</a:t>
            </a:r>
            <a:r>
              <a:rPr lang="en-US" altLang="ja-JP" sz="2400" smtClean="0"/>
              <a:t>Managers would take mental notes and …would hold it against you...You had to watch what you said.  If you did an okay job and never said anything controversial, you would move up.</a:t>
            </a:r>
            <a:r>
              <a:rPr lang="ja-JP" altLang="en-US" sz="2400" smtClean="0"/>
              <a:t>”</a:t>
            </a:r>
            <a:endParaRPr lang="en-US" altLang="ja-JP" sz="2400" smtClean="0"/>
          </a:p>
          <a:p>
            <a:pPr>
              <a:buFont typeface="Wingdings" panose="05000000000000000000" pitchFamily="2" charset="2"/>
              <a:buNone/>
            </a:pPr>
            <a:r>
              <a:rPr lang="en-US" altLang="en-US" sz="2400" smtClean="0"/>
              <a:t>	(female chemist, </a:t>
            </a:r>
            <a:r>
              <a:rPr lang="en-US" altLang="en-US" sz="2400" i="1" smtClean="0"/>
              <a:t>Milliken et al., 2003</a:t>
            </a:r>
            <a:r>
              <a:rPr lang="en-US" altLang="en-US" sz="2400" smtClean="0"/>
              <a:t>)</a:t>
            </a:r>
          </a:p>
          <a:p>
            <a:pPr>
              <a:buFont typeface="Wingdings" panose="05000000000000000000" pitchFamily="2" charset="2"/>
              <a:buNone/>
            </a:pPr>
            <a:r>
              <a:rPr lang="en-US" altLang="en-US" sz="2400" i="1" smtClean="0"/>
              <a:t> </a:t>
            </a:r>
          </a:p>
          <a:p>
            <a:pPr>
              <a:lnSpc>
                <a:spcPct val="90000"/>
              </a:lnSpc>
              <a:buFont typeface="Wingdings" panose="05000000000000000000" pitchFamily="2" charset="2"/>
              <a:buNone/>
            </a:pPr>
            <a:endParaRPr lang="en-US" altLang="en-US" i="1" smtClean="0"/>
          </a:p>
        </p:txBody>
      </p:sp>
      <p:sp>
        <p:nvSpPr>
          <p:cNvPr id="37890" name="Title 1"/>
          <p:cNvSpPr>
            <a:spLocks noGrp="1"/>
          </p:cNvSpPr>
          <p:nvPr>
            <p:ph type="title"/>
          </p:nvPr>
        </p:nvSpPr>
        <p:spPr/>
        <p:txBody>
          <a:bodyPr/>
          <a:lstStyle/>
          <a:p>
            <a:r>
              <a:rPr lang="en-US" altLang="en-US" smtClean="0">
                <a:latin typeface="Arial" panose="020B0604020202020204" pitchFamily="34" charset="0"/>
              </a:rPr>
              <a:t>Fear of Punishment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84"/>
          <p:cNvSpPr>
            <a:spLocks noGrp="1"/>
          </p:cNvSpPr>
          <p:nvPr>
            <p:ph type="title"/>
          </p:nvPr>
        </p:nvSpPr>
        <p:spPr/>
        <p:txBody>
          <a:bodyPr lIns="91425" tIns="91425" rIns="91425" bIns="91425" anchor="t"/>
          <a:lstStyle/>
          <a:p>
            <a:r>
              <a:rPr lang="en-US" altLang="en-US" smtClean="0">
                <a:latin typeface="Arial" panose="020B0604020202020204" pitchFamily="34" charset="0"/>
              </a:rPr>
              <a:t>Are These Fears Justified?</a:t>
            </a:r>
          </a:p>
        </p:txBody>
      </p:sp>
      <p:sp>
        <p:nvSpPr>
          <p:cNvPr id="2" name="Shape 85"/>
          <p:cNvSpPr>
            <a:spLocks noGrp="1"/>
          </p:cNvSpPr>
          <p:nvPr>
            <p:ph idx="1"/>
          </p:nvPr>
        </p:nvSpPr>
        <p:spPr>
          <a:xfrm>
            <a:off x="800100" y="1676400"/>
            <a:ext cx="8001000" cy="4530725"/>
          </a:xfrm>
        </p:spPr>
        <p:txBody>
          <a:bodyPr lIns="91425" tIns="91425" rIns="91425" bIns="91425"/>
          <a:lstStyle/>
          <a:p>
            <a:pPr>
              <a:spcBef>
                <a:spcPts val="1800"/>
              </a:spcBef>
            </a:pPr>
            <a:r>
              <a:rPr lang="en-US" altLang="en-US" sz="2400" smtClean="0"/>
              <a:t>They may be…</a:t>
            </a:r>
          </a:p>
          <a:p>
            <a:pPr lvl="1">
              <a:spcBef>
                <a:spcPts val="1800"/>
              </a:spcBef>
            </a:pPr>
            <a:r>
              <a:rPr lang="en-US" altLang="en-US" sz="2400" smtClean="0"/>
              <a:t>People who speak up about moral issues can be seen as less warm and friendly than those who comply with ethically questionable practices   </a:t>
            </a:r>
            <a:r>
              <a:rPr lang="en-US" altLang="en-US" sz="1800" smtClean="0"/>
              <a:t>(Wellman, Mayer, Ong &amp; DeRue, in press)</a:t>
            </a:r>
          </a:p>
          <a:p>
            <a:pPr lvl="1">
              <a:spcBef>
                <a:spcPts val="1800"/>
              </a:spcBef>
            </a:pPr>
            <a:r>
              <a:rPr lang="en-US" altLang="en-US" sz="2400" smtClean="0"/>
              <a:t>Managers often don’</a:t>
            </a:r>
            <a:r>
              <a:rPr lang="en-US" altLang="ja-JP" sz="2400" smtClean="0"/>
              <a:t>t like people who speak up about problems   </a:t>
            </a:r>
            <a:r>
              <a:rPr lang="en-US" altLang="ja-JP" sz="1800" smtClean="0"/>
              <a:t>(Burris, 2012)</a:t>
            </a:r>
          </a:p>
          <a:p>
            <a:pPr lvl="1">
              <a:spcBef>
                <a:spcPts val="1800"/>
              </a:spcBef>
            </a:pPr>
            <a:r>
              <a:rPr lang="en-US" altLang="en-US" sz="2400" smtClean="0"/>
              <a:t>Peers may respond even less positively when women speak up  </a:t>
            </a:r>
            <a:r>
              <a:rPr lang="en-US" altLang="en-US" sz="1800" smtClean="0"/>
              <a:t>(McClean, Martin, Emich &amp; Woodruff, under review)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84"/>
          <p:cNvSpPr>
            <a:spLocks noGrp="1"/>
          </p:cNvSpPr>
          <p:nvPr>
            <p:ph type="title"/>
          </p:nvPr>
        </p:nvSpPr>
        <p:spPr/>
        <p:txBody>
          <a:bodyPr lIns="91425" tIns="91425" rIns="91425" bIns="91425" anchor="t"/>
          <a:lstStyle/>
          <a:p>
            <a:r>
              <a:rPr lang="en-US" altLang="en-US" smtClean="0">
                <a:latin typeface="Arial" panose="020B0604020202020204" pitchFamily="34" charset="0"/>
              </a:rPr>
              <a:t>Are Image Fears Justified?</a:t>
            </a:r>
          </a:p>
        </p:txBody>
      </p:sp>
      <p:sp>
        <p:nvSpPr>
          <p:cNvPr id="41986" name="Shape 85"/>
          <p:cNvSpPr>
            <a:spLocks noGrp="1"/>
          </p:cNvSpPr>
          <p:nvPr>
            <p:ph idx="1"/>
          </p:nvPr>
        </p:nvSpPr>
        <p:spPr>
          <a:xfrm>
            <a:off x="947738" y="1828800"/>
            <a:ext cx="7772400" cy="4225925"/>
          </a:xfrm>
        </p:spPr>
        <p:txBody>
          <a:bodyPr lIns="91425" tIns="91425" rIns="91425" bIns="91425"/>
          <a:lstStyle/>
          <a:p>
            <a:r>
              <a:rPr lang="en-US" altLang="en-US" smtClean="0"/>
              <a:t>But sometimes they may not be…</a:t>
            </a:r>
          </a:p>
        </p:txBody>
      </p:sp>
      <p:graphicFrame>
        <p:nvGraphicFramePr>
          <p:cNvPr id="4" name="Group 4"/>
          <p:cNvGraphicFramePr>
            <a:graphicFrameLocks noGrp="1"/>
          </p:cNvGraphicFramePr>
          <p:nvPr/>
        </p:nvGraphicFramePr>
        <p:xfrm>
          <a:off x="609600" y="2895600"/>
          <a:ext cx="8378825" cy="2889250"/>
        </p:xfrm>
        <a:graphic>
          <a:graphicData uri="http://schemas.openxmlformats.org/drawingml/2006/table">
            <a:tbl>
              <a:tblPr/>
              <a:tblGrid>
                <a:gridCol w="3873500"/>
                <a:gridCol w="4505325"/>
              </a:tblGrid>
              <a:tr h="70167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Follow-up Question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Response</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118110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000" b="1"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a:t>
                      </a:r>
                      <a:r>
                        <a:rPr kumimoji="0" lang="en-US" altLang="ja-JP" sz="2000" b="1"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Do you know of anyone who has ever lost their job because they spoke up?</a:t>
                      </a:r>
                      <a:r>
                        <a:rPr kumimoji="0" lang="ja-JP" altLang="en-US" sz="2000" b="1"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a:t>
                      </a:r>
                      <a:r>
                        <a:rPr kumimoji="0" lang="en-US" altLang="ja-JP" sz="20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20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rPr>
                        <a:t>“</a:t>
                      </a:r>
                      <a:r>
                        <a:rPr kumimoji="0" lang="en-US" altLang="ja-JP"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rPr>
                        <a:t>Everyone knows that we never fire anybody. I</a:t>
                      </a:r>
                      <a:r>
                        <a:rPr kumimoji="0" lang="ja-JP" altLang="en-US"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rPr>
                        <a:t>’</a:t>
                      </a:r>
                      <a:r>
                        <a:rPr kumimoji="0" lang="en-US" altLang="ja-JP"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rPr>
                        <a:t>ve never seen it happen.</a:t>
                      </a:r>
                      <a:r>
                        <a:rPr kumimoji="0" lang="ja-JP" altLang="en-US"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rPr>
                        <a:t>”</a:t>
                      </a:r>
                      <a:endParaRPr kumimoji="0" lang="en-US" altLang="en-US"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000" b="1"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a:t>
                      </a:r>
                      <a:r>
                        <a:rPr kumimoji="0" lang="en-US" altLang="ja-JP" sz="2000" b="1"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Has anything ever happened for asking hard questions?</a:t>
                      </a:r>
                      <a:r>
                        <a:rPr kumimoji="0" lang="ja-JP" altLang="en-US" sz="2000" b="1"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a:t>
                      </a:r>
                      <a:endParaRPr kumimoji="0" lang="en-US" altLang="en-US" sz="2000" b="1"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rPr>
                        <a:t>“</a:t>
                      </a:r>
                      <a:r>
                        <a:rPr kumimoji="0" lang="en-US" altLang="ja-JP"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rPr>
                        <a:t>Nothing whatsoever. Nothing happens to anybody for asking any questions.</a:t>
                      </a:r>
                      <a:r>
                        <a:rPr kumimoji="0" lang="ja-JP" altLang="en-US"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rPr>
                        <a:t>”</a:t>
                      </a:r>
                      <a:endParaRPr kumimoji="0" lang="en-US" altLang="en-US" sz="2000" b="1" i="1" u="none" strike="noStrike" cap="none" normalizeH="0" baseline="0" smtClean="0">
                        <a:ln>
                          <a:noFill/>
                        </a:ln>
                        <a:solidFill>
                          <a:srgbClr val="0000FF"/>
                        </a:solidFill>
                        <a:effectLst/>
                        <a:latin typeface="Arial" panose="020B0604020202020204" pitchFamily="34" charset="0"/>
                        <a:ea typeface="MS PGothic" panose="020B0600070205080204" pitchFamily="34"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304800"/>
            <a:ext cx="8839200" cy="1143000"/>
          </a:xfrm>
        </p:spPr>
        <p:txBody>
          <a:bodyPr/>
          <a:lstStyle/>
          <a:p>
            <a:r>
              <a:rPr lang="en-US" altLang="en-US" smtClean="0">
                <a:latin typeface="Arial" panose="020B0604020202020204" pitchFamily="34" charset="0"/>
              </a:rPr>
              <a:t>Where do Voice-Inhibiting Beliefs and Fears Come From?</a:t>
            </a:r>
          </a:p>
        </p:txBody>
      </p:sp>
      <p:pic>
        <p:nvPicPr>
          <p:cNvPr id="440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9725"/>
            <a:ext cx="89154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228600" y="1600200"/>
            <a:ext cx="5181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b="1">
                <a:solidFill>
                  <a:schemeClr val="bg1"/>
                </a:solidFill>
              </a:rPr>
              <a:t>Work Environment</a:t>
            </a:r>
          </a:p>
          <a:p>
            <a:r>
              <a:rPr lang="en-US" altLang="en-US" sz="2000" b="1">
                <a:solidFill>
                  <a:schemeClr val="bg1"/>
                </a:solidFill>
              </a:rPr>
              <a:t>(boss, culture, group climate) </a:t>
            </a:r>
          </a:p>
        </p:txBody>
      </p:sp>
      <p:sp>
        <p:nvSpPr>
          <p:cNvPr id="6" name="Text Box 6"/>
          <p:cNvSpPr txBox="1">
            <a:spLocks noChangeArrowheads="1"/>
          </p:cNvSpPr>
          <p:nvPr/>
        </p:nvSpPr>
        <p:spPr bwMode="auto">
          <a:xfrm>
            <a:off x="381000" y="4881563"/>
            <a:ext cx="2667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FFFFFF"/>
                </a:solidFill>
              </a:rPr>
              <a:t>Implicit Theories and Mental Schemas</a:t>
            </a:r>
          </a:p>
        </p:txBody>
      </p:sp>
      <p:sp>
        <p:nvSpPr>
          <p:cNvPr id="7" name="Text Box 7"/>
          <p:cNvSpPr txBox="1">
            <a:spLocks noChangeArrowheads="1"/>
          </p:cNvSpPr>
          <p:nvPr/>
        </p:nvSpPr>
        <p:spPr bwMode="auto">
          <a:xfrm>
            <a:off x="-438150" y="4800600"/>
            <a:ext cx="4019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sz="4000" smtClean="0">
                <a:latin typeface="Arial" panose="020B0604020202020204" pitchFamily="34" charset="0"/>
              </a:rPr>
              <a:t>Implicit Theories and Schemas</a:t>
            </a:r>
          </a:p>
        </p:txBody>
      </p:sp>
      <p:sp>
        <p:nvSpPr>
          <p:cNvPr id="46082" name="Content Placeholder 2"/>
          <p:cNvSpPr>
            <a:spLocks noGrp="1"/>
          </p:cNvSpPr>
          <p:nvPr>
            <p:ph idx="1"/>
          </p:nvPr>
        </p:nvSpPr>
        <p:spPr>
          <a:xfrm>
            <a:off x="609600" y="1752600"/>
            <a:ext cx="8229600" cy="4302125"/>
          </a:xfrm>
        </p:spPr>
        <p:txBody>
          <a:bodyPr/>
          <a:lstStyle/>
          <a:p>
            <a:pPr lvl="1">
              <a:spcBef>
                <a:spcPts val="1800"/>
              </a:spcBef>
            </a:pPr>
            <a:r>
              <a:rPr lang="en-US" altLang="en-US" sz="2800" smtClean="0"/>
              <a:t>Deeply seated beliefs about authority and dissent that have little to do with the realities of the current context </a:t>
            </a:r>
            <a:r>
              <a:rPr lang="en-US" altLang="en-US" sz="1600" smtClean="0"/>
              <a:t>(Detert &amp; Edmondson, 2011; Kish-Gephart, Detert, Trevino &amp; Edmondson, 2009)</a:t>
            </a:r>
          </a:p>
          <a:p>
            <a:pPr lvl="2">
              <a:spcBef>
                <a:spcPts val="1800"/>
              </a:spcBef>
            </a:pPr>
            <a:r>
              <a:rPr lang="en-US" altLang="en-US" sz="2400" smtClean="0"/>
              <a:t>e.g. It’s dangerous to challenge a superior</a:t>
            </a:r>
          </a:p>
          <a:p>
            <a:pPr lvl="1">
              <a:spcBef>
                <a:spcPts val="1800"/>
              </a:spcBef>
            </a:pPr>
            <a:r>
              <a:rPr lang="en-US" altLang="en-US" sz="2800" smtClean="0"/>
              <a:t>Hard-wired (evolution) and learned (early socialization)</a:t>
            </a:r>
          </a:p>
          <a:p>
            <a:pPr lvl="1">
              <a:spcBef>
                <a:spcPts val="1800"/>
              </a:spcBef>
            </a:pPr>
            <a:r>
              <a:rPr lang="en-US" altLang="en-US" sz="2800" smtClean="0"/>
              <a:t>Resistant to change</a:t>
            </a:r>
          </a:p>
          <a:p>
            <a:pPr lvl="1">
              <a:spcBef>
                <a:spcPts val="1800"/>
              </a:spcBef>
            </a:pPr>
            <a:r>
              <a:rPr lang="en-US" altLang="en-US" sz="2800" smtClean="0"/>
              <a:t>Org. context needs to override them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en-US" smtClean="0">
                <a:latin typeface="Arial" panose="020B0604020202020204" pitchFamily="34" charset="0"/>
              </a:rPr>
              <a:t>Common Approaches to Encouraging Voice</a:t>
            </a:r>
          </a:p>
        </p:txBody>
      </p:sp>
      <p:sp>
        <p:nvSpPr>
          <p:cNvPr id="48130" name="Content Placeholder 2"/>
          <p:cNvSpPr>
            <a:spLocks noGrp="1"/>
          </p:cNvSpPr>
          <p:nvPr>
            <p:ph idx="1"/>
          </p:nvPr>
        </p:nvSpPr>
        <p:spPr>
          <a:xfrm>
            <a:off x="914400" y="1981200"/>
            <a:ext cx="7772400" cy="4530725"/>
          </a:xfrm>
        </p:spPr>
        <p:txBody>
          <a:bodyPr/>
          <a:lstStyle/>
          <a:p>
            <a:pPr>
              <a:lnSpc>
                <a:spcPct val="150000"/>
              </a:lnSpc>
            </a:pPr>
            <a:r>
              <a:rPr lang="en-US" altLang="en-US" smtClean="0"/>
              <a:t>Suggestion boxes </a:t>
            </a:r>
          </a:p>
          <a:p>
            <a:pPr>
              <a:lnSpc>
                <a:spcPct val="150000"/>
              </a:lnSpc>
            </a:pPr>
            <a:r>
              <a:rPr lang="en-US" altLang="en-US" smtClean="0"/>
              <a:t>Anonymous reporting hotlines</a:t>
            </a:r>
          </a:p>
        </p:txBody>
      </p:sp>
      <p:sp>
        <p:nvSpPr>
          <p:cNvPr id="2" name="Rectangle 1"/>
          <p:cNvSpPr>
            <a:spLocks noChangeArrowheads="1"/>
          </p:cNvSpPr>
          <p:nvPr/>
        </p:nvSpPr>
        <p:spPr bwMode="auto">
          <a:xfrm>
            <a:off x="1447800" y="4495800"/>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FF0000"/>
                </a:solidFill>
              </a:rPr>
              <a:t>But these channels do not necessarily create a culture where employees feel that speaking up is welcomed or safe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en-US" smtClean="0">
                <a:latin typeface="Arial" panose="020B0604020202020204" pitchFamily="34" charset="0"/>
              </a:rPr>
              <a:t>Ways of Generating Voice</a:t>
            </a:r>
          </a:p>
        </p:txBody>
      </p:sp>
      <p:sp>
        <p:nvSpPr>
          <p:cNvPr id="50178" name="Content Placeholder 2"/>
          <p:cNvSpPr>
            <a:spLocks noGrp="1"/>
          </p:cNvSpPr>
          <p:nvPr>
            <p:ph idx="1"/>
          </p:nvPr>
        </p:nvSpPr>
        <p:spPr>
          <a:xfrm>
            <a:off x="914400" y="1676400"/>
            <a:ext cx="8229600" cy="1243013"/>
          </a:xfrm>
        </p:spPr>
        <p:txBody>
          <a:bodyPr/>
          <a:lstStyle/>
          <a:p>
            <a:r>
              <a:rPr lang="en-US" altLang="en-US" sz="2400" smtClean="0"/>
              <a:t>A study of several thousand people working in credit unions throughout the Southwest</a:t>
            </a:r>
          </a:p>
        </p:txBody>
      </p:sp>
      <p:graphicFrame>
        <p:nvGraphicFramePr>
          <p:cNvPr id="4" name="Table 3"/>
          <p:cNvGraphicFramePr>
            <a:graphicFrameLocks noGrp="1"/>
          </p:cNvGraphicFramePr>
          <p:nvPr/>
        </p:nvGraphicFramePr>
        <p:xfrm>
          <a:off x="2178050" y="2841625"/>
          <a:ext cx="4195763" cy="2895600"/>
        </p:xfrm>
        <a:graphic>
          <a:graphicData uri="http://schemas.openxmlformats.org/drawingml/2006/table">
            <a:tbl>
              <a:tblPr/>
              <a:tblGrid>
                <a:gridCol w="2509838"/>
                <a:gridCol w="1685925"/>
              </a:tblGrid>
              <a:tr h="482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000000"/>
                          </a:solidFill>
                          <a:effectLst/>
                          <a:latin typeface="Calibri" charset="0"/>
                          <a:ea typeface="MS PGothic" pitchFamily="34" charset="-128"/>
                          <a:cs typeface="MS PGothic" pitchFamily="34" charset="-128"/>
                        </a:rPr>
                        <a:t>Leader Behaviors</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000000"/>
                          </a:solidFill>
                          <a:effectLst/>
                          <a:latin typeface="Calibri" charset="0"/>
                          <a:ea typeface="MS PGothic" pitchFamily="34" charset="-128"/>
                          <a:cs typeface="MS PGothic" pitchFamily="34" charset="-128"/>
                        </a:rPr>
                        <a:t>Correlation ( r )</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pitchFamily="34" charset="-128"/>
                          <a:cs typeface="MS PGothic" pitchFamily="34" charset="-128"/>
                        </a:rPr>
                        <a:t>Active solicitation</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MS PGothic" pitchFamily="34" charset="-128"/>
                          <a:cs typeface="MS PGothic" pitchFamily="34" charset="-128"/>
                        </a:rPr>
                        <a:t>.47</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pitchFamily="34" charset="-128"/>
                          <a:cs typeface="MS PGothic" pitchFamily="34" charset="-128"/>
                        </a:rPr>
                        <a:t>Follow-up behaviors</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MS PGothic" pitchFamily="34" charset="-128"/>
                          <a:cs typeface="MS PGothic" pitchFamily="34" charset="-128"/>
                        </a:rPr>
                        <a:t>.34</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pitchFamily="34" charset="-128"/>
                          <a:cs typeface="MS PGothic" pitchFamily="34" charset="-128"/>
                        </a:rPr>
                        <a:t>Managerial openness</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MS PGothic" pitchFamily="34" charset="-128"/>
                          <a:cs typeface="MS PGothic" pitchFamily="34" charset="-128"/>
                        </a:rPr>
                        <a:t>.30</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pitchFamily="34" charset="-128"/>
                          <a:cs typeface="MS PGothic" pitchFamily="34" charset="-128"/>
                        </a:rPr>
                        <a:t>Informal mechanisms</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MS PGothic" pitchFamily="34" charset="-128"/>
                          <a:cs typeface="MS PGothic" pitchFamily="34" charset="-128"/>
                        </a:rPr>
                        <a:t>.31</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rgbClr val="FF0000"/>
                          </a:solidFill>
                          <a:effectLst/>
                          <a:latin typeface="Calibri" charset="0"/>
                          <a:ea typeface="MS PGothic" pitchFamily="34" charset="-128"/>
                          <a:cs typeface="MS PGothic" pitchFamily="34" charset="-128"/>
                        </a:rPr>
                        <a:t>Formal mechanisms</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0000"/>
                          </a:solidFill>
                          <a:effectLst/>
                          <a:latin typeface="Calibri" charset="0"/>
                          <a:ea typeface="MS PGothic" pitchFamily="34" charset="-128"/>
                          <a:cs typeface="MS PGothic" pitchFamily="34" charset="-128"/>
                        </a:rPr>
                        <a:t>.08</a:t>
                      </a:r>
                    </a:p>
                  </a:txBody>
                  <a:tcPr marL="12700" marR="12700" marT="127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smtClean="0">
                <a:latin typeface="Arial" panose="020B0604020202020204" pitchFamily="34" charset="0"/>
              </a:rPr>
              <a:t>Fostering Speaking Up: The Importance of Leadership</a:t>
            </a:r>
          </a:p>
        </p:txBody>
      </p:sp>
      <p:sp>
        <p:nvSpPr>
          <p:cNvPr id="4" name="Oval 3"/>
          <p:cNvSpPr/>
          <p:nvPr/>
        </p:nvSpPr>
        <p:spPr bwMode="auto">
          <a:xfrm>
            <a:off x="3636963" y="1839913"/>
            <a:ext cx="2057400" cy="914400"/>
          </a:xfrm>
          <a:prstGeom prst="ellipse">
            <a:avLst/>
          </a:prstGeom>
          <a:solidFill>
            <a:schemeClr val="tx2">
              <a:lumMod val="20000"/>
              <a:lumOff val="80000"/>
            </a:schemeClr>
          </a:solidFill>
          <a:ln w="28575" cap="sq" cmpd="sng" algn="ctr">
            <a:solidFill>
              <a:schemeClr val="tx1"/>
            </a:solidFill>
            <a:prstDash val="solid"/>
            <a:round/>
            <a:headEnd type="none" w="sm" len="sm"/>
            <a:tailEnd type="none" w="sm" len="sm"/>
          </a:ln>
          <a:effectLst/>
        </p:spPr>
        <p:txBody>
          <a:bodyPr/>
          <a:lstStyle/>
          <a:p>
            <a:pPr algn="ctr" eaLnBrk="1" hangingPunct="1">
              <a:defRPr/>
            </a:pPr>
            <a:r>
              <a:rPr lang="en-US" b="1" dirty="0">
                <a:latin typeface="Arial" charset="0"/>
                <a:ea typeface="ＭＳ Ｐゴシック" charset="-128"/>
              </a:rPr>
              <a:t>Leadership Style</a:t>
            </a:r>
          </a:p>
        </p:txBody>
      </p:sp>
      <p:sp>
        <p:nvSpPr>
          <p:cNvPr id="5" name="Oval 4"/>
          <p:cNvSpPr/>
          <p:nvPr/>
        </p:nvSpPr>
        <p:spPr bwMode="auto">
          <a:xfrm>
            <a:off x="776288" y="3144838"/>
            <a:ext cx="2743200" cy="1079500"/>
          </a:xfrm>
          <a:prstGeom prst="ellipse">
            <a:avLst/>
          </a:prstGeom>
          <a:solidFill>
            <a:schemeClr val="tx2">
              <a:lumMod val="20000"/>
              <a:lumOff val="80000"/>
            </a:schemeClr>
          </a:solidFill>
          <a:ln w="28575" cap="sq" cmpd="sng" algn="ctr">
            <a:solidFill>
              <a:schemeClr val="tx1"/>
            </a:solidFill>
            <a:prstDash val="solid"/>
            <a:round/>
            <a:headEnd type="none" w="sm" len="sm"/>
            <a:tailEnd type="none" w="sm" len="sm"/>
          </a:ln>
          <a:effectLst/>
        </p:spPr>
        <p:txBody>
          <a:bodyPr/>
          <a:lstStyle/>
          <a:p>
            <a:pPr algn="ctr" eaLnBrk="1" hangingPunct="1">
              <a:defRPr/>
            </a:pPr>
            <a:r>
              <a:rPr lang="en-US" dirty="0">
                <a:latin typeface="Arial" charset="0"/>
                <a:ea typeface="ＭＳ Ｐゴシック" charset="-128"/>
              </a:rPr>
              <a:t>Transformational Leadership</a:t>
            </a:r>
          </a:p>
        </p:txBody>
      </p:sp>
      <p:cxnSp>
        <p:nvCxnSpPr>
          <p:cNvPr id="52228" name="Straight Connector 7"/>
          <p:cNvCxnSpPr>
            <a:cxnSpLocks noChangeShapeType="1"/>
            <a:stCxn id="4" idx="5"/>
          </p:cNvCxnSpPr>
          <p:nvPr/>
        </p:nvCxnSpPr>
        <p:spPr bwMode="auto">
          <a:xfrm>
            <a:off x="5392738" y="2620963"/>
            <a:ext cx="627062" cy="69215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2229" name="Straight Connector 9"/>
          <p:cNvCxnSpPr>
            <a:cxnSpLocks noChangeShapeType="1"/>
            <a:stCxn id="4" idx="3"/>
          </p:cNvCxnSpPr>
          <p:nvPr/>
        </p:nvCxnSpPr>
        <p:spPr bwMode="auto">
          <a:xfrm flipH="1">
            <a:off x="3311525" y="2620963"/>
            <a:ext cx="627063" cy="731837"/>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5" name="Oval 14"/>
          <p:cNvSpPr/>
          <p:nvPr/>
        </p:nvSpPr>
        <p:spPr bwMode="auto">
          <a:xfrm>
            <a:off x="5816600" y="3079750"/>
            <a:ext cx="2895600" cy="1079500"/>
          </a:xfrm>
          <a:prstGeom prst="ellipse">
            <a:avLst/>
          </a:prstGeom>
          <a:solidFill>
            <a:schemeClr val="tx2">
              <a:lumMod val="20000"/>
              <a:lumOff val="80000"/>
            </a:schemeClr>
          </a:solidFill>
          <a:ln w="28575" cap="sq" cmpd="sng" algn="ctr">
            <a:solidFill>
              <a:schemeClr val="tx1"/>
            </a:solidFill>
            <a:prstDash val="solid"/>
            <a:round/>
            <a:headEnd type="none" w="sm" len="sm"/>
            <a:tailEnd type="none" w="sm" len="sm"/>
          </a:ln>
          <a:effectLst/>
        </p:spPr>
        <p:txBody>
          <a:bodyPr/>
          <a:lstStyle/>
          <a:p>
            <a:pPr algn="ctr" eaLnBrk="1" hangingPunct="1">
              <a:defRPr/>
            </a:pPr>
            <a:r>
              <a:rPr lang="en-US" dirty="0">
                <a:latin typeface="Arial" charset="0"/>
                <a:ea typeface="ＭＳ Ｐゴシック" charset="-128"/>
              </a:rPr>
              <a:t>Leader </a:t>
            </a:r>
          </a:p>
          <a:p>
            <a:pPr algn="ctr" eaLnBrk="1" hangingPunct="1">
              <a:defRPr/>
            </a:pPr>
            <a:r>
              <a:rPr lang="en-US" dirty="0">
                <a:latin typeface="Arial" charset="0"/>
                <a:ea typeface="ＭＳ Ｐゴシック" charset="-128"/>
              </a:rPr>
              <a:t>Openness </a:t>
            </a:r>
          </a:p>
        </p:txBody>
      </p:sp>
      <p:sp>
        <p:nvSpPr>
          <p:cNvPr id="19" name="Oval 18"/>
          <p:cNvSpPr/>
          <p:nvPr/>
        </p:nvSpPr>
        <p:spPr bwMode="auto">
          <a:xfrm>
            <a:off x="3367088" y="4391025"/>
            <a:ext cx="2698750" cy="1120775"/>
          </a:xfrm>
          <a:prstGeom prst="ellipse">
            <a:avLst/>
          </a:prstGeom>
          <a:solidFill>
            <a:schemeClr val="tx2">
              <a:lumMod val="20000"/>
              <a:lumOff val="80000"/>
            </a:schemeClr>
          </a:solidFill>
          <a:ln w="28575" cap="sq" cmpd="sng" algn="ctr">
            <a:solidFill>
              <a:schemeClr val="tx1"/>
            </a:solidFill>
            <a:prstDash val="solid"/>
            <a:round/>
            <a:headEnd type="none" w="sm" len="sm"/>
            <a:tailEnd type="none" w="sm" len="sm"/>
          </a:ln>
          <a:effectLst/>
        </p:spPr>
        <p:txBody>
          <a:bodyPr/>
          <a:lstStyle/>
          <a:p>
            <a:pPr algn="ctr" eaLnBrk="1" hangingPunct="1">
              <a:defRPr/>
            </a:pPr>
            <a:r>
              <a:rPr lang="en-US" dirty="0">
                <a:latin typeface="Arial" charset="0"/>
                <a:ea typeface="ＭＳ Ｐゴシック" charset="-128"/>
              </a:rPr>
              <a:t>Ethical Leadership</a:t>
            </a:r>
          </a:p>
        </p:txBody>
      </p:sp>
      <p:cxnSp>
        <p:nvCxnSpPr>
          <p:cNvPr id="52232" name="Straight Connector 9"/>
          <p:cNvCxnSpPr>
            <a:cxnSpLocks noChangeShapeType="1"/>
            <a:stCxn id="4" idx="4"/>
          </p:cNvCxnSpPr>
          <p:nvPr/>
        </p:nvCxnSpPr>
        <p:spPr bwMode="auto">
          <a:xfrm>
            <a:off x="4665663" y="2754313"/>
            <a:ext cx="17462" cy="1620837"/>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2233" name="TextBox 1"/>
          <p:cNvSpPr txBox="1">
            <a:spLocks noChangeArrowheads="1"/>
          </p:cNvSpPr>
          <p:nvPr/>
        </p:nvSpPr>
        <p:spPr bwMode="auto">
          <a:xfrm>
            <a:off x="3514725" y="5568950"/>
            <a:ext cx="3502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t>Modelling ethical conduct, discussing ethical issues</a:t>
            </a:r>
          </a:p>
        </p:txBody>
      </p:sp>
      <p:sp>
        <p:nvSpPr>
          <p:cNvPr id="52234" name="TextBox 10"/>
          <p:cNvSpPr txBox="1">
            <a:spLocks noChangeArrowheads="1"/>
          </p:cNvSpPr>
          <p:nvPr/>
        </p:nvSpPr>
        <p:spPr bwMode="auto">
          <a:xfrm>
            <a:off x="585788" y="4184650"/>
            <a:ext cx="278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t>Individualized consideration, inspirational motivation, trust</a:t>
            </a:r>
          </a:p>
        </p:txBody>
      </p:sp>
      <p:sp>
        <p:nvSpPr>
          <p:cNvPr id="52235" name="TextBox 11"/>
          <p:cNvSpPr txBox="1">
            <a:spLocks noChangeArrowheads="1"/>
          </p:cNvSpPr>
          <p:nvPr/>
        </p:nvSpPr>
        <p:spPr bwMode="auto">
          <a:xfrm>
            <a:off x="6300788" y="4189413"/>
            <a:ext cx="2681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t>Approachability, receptiveness to input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9" grpId="0" animBg="1"/>
      <p:bldP spid="52233" grpId="0"/>
      <p:bldP spid="52234" grpId="0"/>
      <p:bldP spid="522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smtClean="0">
                <a:latin typeface="Arial" panose="020B0604020202020204" pitchFamily="34" charset="0"/>
              </a:rPr>
              <a:t>Fostering Speaking Up:  The Importance of Leadership</a:t>
            </a:r>
          </a:p>
        </p:txBody>
      </p:sp>
      <p:sp>
        <p:nvSpPr>
          <p:cNvPr id="9" name="Oval 8"/>
          <p:cNvSpPr/>
          <p:nvPr/>
        </p:nvSpPr>
        <p:spPr bwMode="auto">
          <a:xfrm>
            <a:off x="3505200" y="1814513"/>
            <a:ext cx="2057400" cy="914400"/>
          </a:xfrm>
          <a:prstGeom prst="ellipse">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p>
            <a:pPr algn="ctr" eaLnBrk="1" hangingPunct="1">
              <a:defRPr/>
            </a:pPr>
            <a:r>
              <a:rPr lang="en-US" dirty="0">
                <a:latin typeface="Arial" charset="0"/>
                <a:ea typeface="ＭＳ Ｐゴシック" charset="-128"/>
              </a:rPr>
              <a:t>Leader Behaviors</a:t>
            </a:r>
          </a:p>
        </p:txBody>
      </p:sp>
      <p:sp>
        <p:nvSpPr>
          <p:cNvPr id="11" name="Rectangle 10"/>
          <p:cNvSpPr/>
          <p:nvPr/>
        </p:nvSpPr>
        <p:spPr bwMode="auto">
          <a:xfrm>
            <a:off x="762000" y="3733800"/>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defRPr/>
            </a:pPr>
            <a:endParaRPr lang="en-US" altLang="en-US" sz="1800" smtClean="0"/>
          </a:p>
          <a:p>
            <a:pPr algn="ctr" eaLnBrk="1" hangingPunct="1">
              <a:spcBef>
                <a:spcPct val="0"/>
              </a:spcBef>
              <a:buClrTx/>
              <a:buSzTx/>
              <a:buFontTx/>
              <a:buNone/>
              <a:defRPr/>
            </a:pPr>
            <a:r>
              <a:rPr lang="en-US" altLang="en-US" sz="1800" smtClean="0"/>
              <a:t>Consultation</a:t>
            </a:r>
          </a:p>
        </p:txBody>
      </p:sp>
      <p:sp>
        <p:nvSpPr>
          <p:cNvPr id="18" name="Rectangle 17"/>
          <p:cNvSpPr/>
          <p:nvPr/>
        </p:nvSpPr>
        <p:spPr bwMode="auto">
          <a:xfrm>
            <a:off x="6553200" y="3733800"/>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800" dirty="0" smtClean="0"/>
              <a:t>Reducing Power</a:t>
            </a:r>
          </a:p>
          <a:p>
            <a:pPr algn="ctr" eaLnBrk="1" hangingPunct="1">
              <a:defRPr/>
            </a:pPr>
            <a:r>
              <a:rPr lang="en-US" altLang="en-US" sz="1800" dirty="0" smtClean="0"/>
              <a:t>Differences</a:t>
            </a:r>
          </a:p>
        </p:txBody>
      </p:sp>
      <p:cxnSp>
        <p:nvCxnSpPr>
          <p:cNvPr id="54279" name="Straight Connector 19"/>
          <p:cNvCxnSpPr>
            <a:cxnSpLocks noChangeShapeType="1"/>
            <a:stCxn id="9" idx="3"/>
          </p:cNvCxnSpPr>
          <p:nvPr/>
        </p:nvCxnSpPr>
        <p:spPr bwMode="auto">
          <a:xfrm rot="5400000">
            <a:off x="2315369" y="2185194"/>
            <a:ext cx="1081087" cy="1901825"/>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4280" name="Straight Connector 21"/>
          <p:cNvCxnSpPr>
            <a:cxnSpLocks noChangeShapeType="1"/>
          </p:cNvCxnSpPr>
          <p:nvPr/>
        </p:nvCxnSpPr>
        <p:spPr bwMode="auto">
          <a:xfrm rot="5400000">
            <a:off x="3394869" y="2861469"/>
            <a:ext cx="906462" cy="685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4281" name="Straight Connector 23"/>
          <p:cNvCxnSpPr>
            <a:cxnSpLocks noChangeShapeType="1"/>
            <a:endCxn id="13" idx="0"/>
          </p:cNvCxnSpPr>
          <p:nvPr/>
        </p:nvCxnSpPr>
        <p:spPr bwMode="auto">
          <a:xfrm rot="16200000" flipH="1">
            <a:off x="4545806" y="2907507"/>
            <a:ext cx="1004887" cy="6477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4282" name="Straight Connector 28"/>
          <p:cNvCxnSpPr>
            <a:cxnSpLocks noChangeShapeType="1"/>
          </p:cNvCxnSpPr>
          <p:nvPr/>
        </p:nvCxnSpPr>
        <p:spPr bwMode="auto">
          <a:xfrm>
            <a:off x="5335588" y="2595563"/>
            <a:ext cx="1598612" cy="1081087"/>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 name="Rectangle 12"/>
          <p:cNvSpPr/>
          <p:nvPr/>
        </p:nvSpPr>
        <p:spPr bwMode="auto">
          <a:xfrm>
            <a:off x="4495800" y="3733800"/>
            <a:ext cx="17526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800" dirty="0" smtClean="0"/>
              <a:t>Acknowledging Fallibility</a:t>
            </a:r>
          </a:p>
        </p:txBody>
      </p:sp>
      <p:sp>
        <p:nvSpPr>
          <p:cNvPr id="15" name="Rectangle 14"/>
          <p:cNvSpPr/>
          <p:nvPr/>
        </p:nvSpPr>
        <p:spPr bwMode="auto">
          <a:xfrm>
            <a:off x="2590800" y="3733800"/>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dirty="0" smtClean="0"/>
              <a:t>Follow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42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mtClean="0">
                <a:latin typeface="Arial" panose="020B0604020202020204" pitchFamily="34" charset="0"/>
              </a:rPr>
              <a:t>Speaking Up  (Employee Voice)</a:t>
            </a:r>
          </a:p>
        </p:txBody>
      </p:sp>
      <p:sp>
        <p:nvSpPr>
          <p:cNvPr id="19458" name="Content Placeholder 2"/>
          <p:cNvSpPr>
            <a:spLocks noGrp="1"/>
          </p:cNvSpPr>
          <p:nvPr>
            <p:ph idx="1"/>
          </p:nvPr>
        </p:nvSpPr>
        <p:spPr>
          <a:xfrm>
            <a:off x="1104900" y="2133600"/>
            <a:ext cx="7391400" cy="3768725"/>
          </a:xfrm>
        </p:spPr>
        <p:txBody>
          <a:bodyPr/>
          <a:lstStyle/>
          <a:p>
            <a:pPr marL="0" indent="0">
              <a:buFont typeface="Wingdings" panose="05000000000000000000" pitchFamily="2" charset="2"/>
              <a:buNone/>
            </a:pPr>
            <a:r>
              <a:rPr lang="en-US" altLang="ja-JP" smtClean="0">
                <a:solidFill>
                  <a:srgbClr val="000000"/>
                </a:solidFill>
              </a:rPr>
              <a:t>Informal and discretionary communication of ideas, suggestions, concerns, information about problems, or opinions about work-related issues to persons who might be able to take appropriate action</a:t>
            </a:r>
          </a:p>
          <a:p>
            <a:pPr marL="0" indent="0">
              <a:buFont typeface="Wingdings" panose="05000000000000000000" pitchFamily="2" charset="2"/>
              <a:buNone/>
            </a:pPr>
            <a:endParaRPr lang="en-US" altLang="ja-JP" smtClean="0">
              <a:solidFill>
                <a:srgbClr val="000000"/>
              </a:solidFill>
            </a:endParaRPr>
          </a:p>
          <a:p>
            <a:pPr marL="400050" lvl="1" indent="0">
              <a:buFont typeface="Wingdings" panose="05000000000000000000" pitchFamily="2" charset="2"/>
              <a:buNone/>
            </a:pPr>
            <a:r>
              <a:rPr lang="en-US" altLang="en-US" sz="1800" smtClean="0">
                <a:solidFill>
                  <a:srgbClr val="000000"/>
                </a:solidFill>
              </a:rPr>
              <a:t>(Detert &amp; Burris, 2007; Morrison, 2014; Tangirala &amp; Ramanujam, 2008; Van Dyne &amp; LePine, 1998)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722313" y="2819400"/>
            <a:ext cx="7772400" cy="1362075"/>
          </a:xfrm>
        </p:spPr>
        <p:txBody>
          <a:bodyPr/>
          <a:lstStyle/>
          <a:p>
            <a:pPr algn="ctr"/>
            <a:r>
              <a:rPr lang="en-US" altLang="en-US" cap="none" smtClean="0">
                <a:latin typeface="Arial" panose="020B0604020202020204" pitchFamily="34" charset="0"/>
              </a:rPr>
              <a:t>WHAT ABOUT ETHICAL VOICE?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en-US" smtClean="0">
                <a:latin typeface="Arial" panose="020B0604020202020204" pitchFamily="34" charset="0"/>
              </a:rPr>
              <a:t>Types of Voice</a:t>
            </a:r>
          </a:p>
        </p:txBody>
      </p:sp>
      <p:sp>
        <p:nvSpPr>
          <p:cNvPr id="3" name="Content Placeholder 2"/>
          <p:cNvSpPr>
            <a:spLocks noGrp="1"/>
          </p:cNvSpPr>
          <p:nvPr>
            <p:ph idx="1"/>
          </p:nvPr>
        </p:nvSpPr>
        <p:spPr>
          <a:xfrm>
            <a:off x="838200" y="1600200"/>
            <a:ext cx="8229600" cy="4852988"/>
          </a:xfrm>
        </p:spPr>
        <p:txBody>
          <a:bodyPr/>
          <a:lstStyle/>
          <a:p>
            <a:r>
              <a:rPr lang="en-US" altLang="en-US" smtClean="0"/>
              <a:t>Promotive Voice</a:t>
            </a:r>
          </a:p>
          <a:p>
            <a:pPr lvl="1"/>
            <a:r>
              <a:rPr lang="en-US" altLang="en-US" smtClean="0"/>
              <a:t>Speaking up with an idea or improvement-oriented suggestion for change </a:t>
            </a:r>
          </a:p>
          <a:p>
            <a:r>
              <a:rPr lang="en-US" altLang="en-US" smtClean="0"/>
              <a:t>Prohibitive Voice</a:t>
            </a:r>
          </a:p>
          <a:p>
            <a:pPr lvl="1"/>
            <a:r>
              <a:rPr lang="en-US" altLang="en-US" smtClean="0"/>
              <a:t>Pointing out a problem of potentially harmful practice that should be stopped </a:t>
            </a:r>
          </a:p>
          <a:p>
            <a:r>
              <a:rPr lang="en-US" altLang="en-US" smtClean="0">
                <a:solidFill>
                  <a:srgbClr val="FF0000"/>
                </a:solidFill>
              </a:rPr>
              <a:t>Ethical Voice</a:t>
            </a:r>
          </a:p>
          <a:p>
            <a:pPr lvl="1"/>
            <a:r>
              <a:rPr lang="en-US" altLang="en-US" smtClean="0">
                <a:solidFill>
                  <a:srgbClr val="FF0000"/>
                </a:solidFill>
              </a:rPr>
              <a:t>Speaking up about an ethically questionable or problematic issue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title"/>
          </p:nvPr>
        </p:nvSpPr>
        <p:spPr/>
        <p:txBody>
          <a:bodyPr/>
          <a:lstStyle/>
          <a:p>
            <a:r>
              <a:rPr lang="en-US" altLang="en-US" smtClean="0">
                <a:latin typeface="Arial" panose="020B0604020202020204" pitchFamily="34" charset="0"/>
              </a:rPr>
              <a:t>Types of Voice</a:t>
            </a:r>
          </a:p>
        </p:txBody>
      </p:sp>
      <p:sp>
        <p:nvSpPr>
          <p:cNvPr id="60418" name="Content Placeholder 4"/>
          <p:cNvSpPr>
            <a:spLocks noGrp="1"/>
          </p:cNvSpPr>
          <p:nvPr>
            <p:ph idx="1"/>
          </p:nvPr>
        </p:nvSpPr>
        <p:spPr>
          <a:xfrm>
            <a:off x="838200" y="1905000"/>
            <a:ext cx="7772400" cy="4530725"/>
          </a:xfrm>
        </p:spPr>
        <p:txBody>
          <a:bodyPr/>
          <a:lstStyle/>
          <a:p>
            <a:r>
              <a:rPr lang="en-US" altLang="en-US" smtClean="0"/>
              <a:t>Is speaking up about ethical issues different?</a:t>
            </a:r>
          </a:p>
          <a:p>
            <a:pPr lvl="1"/>
            <a:r>
              <a:rPr lang="en-US" altLang="en-US" smtClean="0"/>
              <a:t>We have surprising little information about this</a:t>
            </a:r>
          </a:p>
          <a:p>
            <a:pPr lvl="1">
              <a:buFont typeface="Wingdings" panose="05000000000000000000" pitchFamily="2" charset="2"/>
              <a:buNone/>
            </a:pPr>
            <a:endParaRPr lang="en-US" altLang="en-US" smtClean="0"/>
          </a:p>
          <a:p>
            <a:r>
              <a:rPr lang="en-US" altLang="en-US" smtClean="0"/>
              <a:t>How does what we know about other types of voice apply to </a:t>
            </a:r>
            <a:r>
              <a:rPr lang="en-US" altLang="en-US" i="1" u="sng" smtClean="0">
                <a:solidFill>
                  <a:srgbClr val="FF0000"/>
                </a:solidFill>
              </a:rPr>
              <a:t>ethical voice</a:t>
            </a:r>
            <a:r>
              <a:rPr lang="en-US" altLang="en-US" smtClean="0"/>
              <a:t>? </a:t>
            </a:r>
          </a:p>
          <a:p>
            <a:pPr lvl="1"/>
            <a:r>
              <a:rPr lang="en-US" altLang="en-US" smtClean="0"/>
              <a:t>We need more data </a:t>
            </a:r>
          </a:p>
          <a:p>
            <a:pPr lvl="1"/>
            <a:r>
              <a:rPr lang="en-US" altLang="en-US" smtClean="0"/>
              <a:t>So here’s some basic descriptive 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en-US" smtClean="0">
                <a:latin typeface="Arial" panose="020B0604020202020204" pitchFamily="34" charset="0"/>
              </a:rPr>
              <a:t>Types of Voice</a:t>
            </a:r>
          </a:p>
        </p:txBody>
      </p:sp>
      <p:sp>
        <p:nvSpPr>
          <p:cNvPr id="3" name="Content Placeholder 2"/>
          <p:cNvSpPr>
            <a:spLocks noGrp="1"/>
          </p:cNvSpPr>
          <p:nvPr>
            <p:ph idx="1"/>
          </p:nvPr>
        </p:nvSpPr>
        <p:spPr>
          <a:xfrm>
            <a:off x="685800" y="1752600"/>
            <a:ext cx="8229600" cy="4530725"/>
          </a:xfrm>
        </p:spPr>
        <p:txBody>
          <a:bodyPr/>
          <a:lstStyle/>
          <a:p>
            <a:r>
              <a:rPr lang="en-US" altLang="en-US" smtClean="0"/>
              <a:t>I gathered 69 responses from an online sample </a:t>
            </a:r>
          </a:p>
          <a:p>
            <a:r>
              <a:rPr lang="en-US" altLang="en-US" smtClean="0"/>
              <a:t>I asked them to rank the different types of voice according to </a:t>
            </a:r>
          </a:p>
          <a:p>
            <a:pPr lvl="1"/>
            <a:r>
              <a:rPr lang="en-US" altLang="en-US" smtClean="0"/>
              <a:t>How </a:t>
            </a:r>
            <a:r>
              <a:rPr lang="en-US" altLang="en-US" b="1" u="sng" smtClean="0"/>
              <a:t>easy</a:t>
            </a:r>
            <a:r>
              <a:rPr lang="en-US" altLang="en-US" smtClean="0"/>
              <a:t> each type seems </a:t>
            </a:r>
          </a:p>
          <a:p>
            <a:pPr lvl="1"/>
            <a:r>
              <a:rPr lang="en-US" altLang="en-US" smtClean="0"/>
              <a:t>How </a:t>
            </a:r>
            <a:r>
              <a:rPr lang="en-US" altLang="en-US" b="1" u="sng" smtClean="0"/>
              <a:t>scary</a:t>
            </a:r>
            <a:r>
              <a:rPr lang="en-US" altLang="en-US" smtClean="0"/>
              <a:t> each type seems</a:t>
            </a:r>
          </a:p>
          <a:p>
            <a:pPr lvl="1"/>
            <a:r>
              <a:rPr lang="en-US" altLang="en-US" smtClean="0"/>
              <a:t>How potentially </a:t>
            </a:r>
            <a:r>
              <a:rPr lang="en-US" altLang="en-US" b="1" u="sng" smtClean="0"/>
              <a:t>hurtful to others</a:t>
            </a:r>
          </a:p>
          <a:p>
            <a:pPr lvl="1"/>
            <a:r>
              <a:rPr lang="en-US" altLang="en-US" smtClean="0"/>
              <a:t>How likely to </a:t>
            </a:r>
            <a:r>
              <a:rPr lang="en-US" altLang="en-US" b="1" u="sng" smtClean="0"/>
              <a:t>make you look bad</a:t>
            </a:r>
          </a:p>
          <a:p>
            <a:pPr lvl="1"/>
            <a:r>
              <a:rPr lang="en-US" altLang="en-US" smtClean="0"/>
              <a:t>How </a:t>
            </a:r>
            <a:r>
              <a:rPr lang="en-US" altLang="en-US" b="1" u="sng" smtClean="0"/>
              <a:t>confident</a:t>
            </a:r>
            <a:r>
              <a:rPr lang="en-US" altLang="en-US" b="1" smtClean="0"/>
              <a:t> </a:t>
            </a:r>
            <a:r>
              <a:rPr lang="en-US" altLang="en-US" smtClean="0"/>
              <a:t>you would be doing it</a:t>
            </a:r>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smtClean="0">
                <a:latin typeface="Arial" panose="020B0604020202020204" pitchFamily="34" charset="0"/>
              </a:rPr>
              <a:t>Types of Voice</a:t>
            </a:r>
          </a:p>
        </p:txBody>
      </p:sp>
      <p:graphicFrame>
        <p:nvGraphicFramePr>
          <p:cNvPr id="4" name="Chart 3"/>
          <p:cNvGraphicFramePr>
            <a:graphicFrameLocks/>
          </p:cNvGraphicFramePr>
          <p:nvPr/>
        </p:nvGraphicFramePr>
        <p:xfrm>
          <a:off x="1600200" y="1981200"/>
          <a:ext cx="5791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4515" name="TextBox 5"/>
          <p:cNvSpPr txBox="1">
            <a:spLocks noChangeArrowheads="1"/>
          </p:cNvSpPr>
          <p:nvPr/>
        </p:nvSpPr>
        <p:spPr bwMode="auto">
          <a:xfrm>
            <a:off x="5257800" y="4648200"/>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
        <p:nvSpPr>
          <p:cNvPr id="64516" name="TextBox 6"/>
          <p:cNvSpPr txBox="1">
            <a:spLocks noChangeArrowheads="1"/>
          </p:cNvSpPr>
          <p:nvPr/>
        </p:nvSpPr>
        <p:spPr bwMode="auto">
          <a:xfrm>
            <a:off x="3505200" y="4648200"/>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smtClean="0">
                <a:latin typeface="Arial" panose="020B0604020202020204" pitchFamily="34" charset="0"/>
              </a:rPr>
              <a:t>Types of Voice</a:t>
            </a:r>
          </a:p>
        </p:txBody>
      </p:sp>
      <p:graphicFrame>
        <p:nvGraphicFramePr>
          <p:cNvPr id="5" name="Chart 4"/>
          <p:cNvGraphicFramePr>
            <a:graphicFrameLocks/>
          </p:cNvGraphicFramePr>
          <p:nvPr/>
        </p:nvGraphicFramePr>
        <p:xfrm>
          <a:off x="1333500" y="1905000"/>
          <a:ext cx="6477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6563" name="TextBox 5"/>
          <p:cNvSpPr txBox="1">
            <a:spLocks noChangeArrowheads="1"/>
          </p:cNvSpPr>
          <p:nvPr/>
        </p:nvSpPr>
        <p:spPr bwMode="auto">
          <a:xfrm>
            <a:off x="5367338" y="4648200"/>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
        <p:nvSpPr>
          <p:cNvPr id="66564" name="TextBox 6"/>
          <p:cNvSpPr txBox="1">
            <a:spLocks noChangeArrowheads="1"/>
          </p:cNvSpPr>
          <p:nvPr/>
        </p:nvSpPr>
        <p:spPr bwMode="auto">
          <a:xfrm>
            <a:off x="3614738" y="4648200"/>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smtClean="0">
                <a:latin typeface="Arial" panose="020B0604020202020204" pitchFamily="34" charset="0"/>
              </a:rPr>
              <a:t>Types of Voice</a:t>
            </a:r>
          </a:p>
        </p:txBody>
      </p:sp>
      <p:graphicFrame>
        <p:nvGraphicFramePr>
          <p:cNvPr id="8" name="Chart 7"/>
          <p:cNvGraphicFramePr>
            <a:graphicFrameLocks/>
          </p:cNvGraphicFramePr>
          <p:nvPr/>
        </p:nvGraphicFramePr>
        <p:xfrm>
          <a:off x="1219200" y="2057400"/>
          <a:ext cx="73914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68611" name="TextBox 8"/>
          <p:cNvSpPr txBox="1">
            <a:spLocks noChangeArrowheads="1"/>
          </p:cNvSpPr>
          <p:nvPr/>
        </p:nvSpPr>
        <p:spPr bwMode="auto">
          <a:xfrm>
            <a:off x="3733800" y="4648200"/>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smtClean="0">
                <a:latin typeface="Arial" panose="020B0604020202020204" pitchFamily="34" charset="0"/>
              </a:rPr>
              <a:t>Types of Voice</a:t>
            </a:r>
          </a:p>
        </p:txBody>
      </p:sp>
      <p:sp>
        <p:nvSpPr>
          <p:cNvPr id="70658" name="TextBox 8"/>
          <p:cNvSpPr txBox="1">
            <a:spLocks noChangeArrowheads="1"/>
          </p:cNvSpPr>
          <p:nvPr/>
        </p:nvSpPr>
        <p:spPr bwMode="auto">
          <a:xfrm>
            <a:off x="3733800" y="4648200"/>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graphicFrame>
        <p:nvGraphicFramePr>
          <p:cNvPr id="5" name="Chart 4"/>
          <p:cNvGraphicFramePr>
            <a:graphicFrameLocks/>
          </p:cNvGraphicFramePr>
          <p:nvPr/>
        </p:nvGraphicFramePr>
        <p:xfrm>
          <a:off x="1219200" y="1981200"/>
          <a:ext cx="7391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0660" name="TextBox 5"/>
          <p:cNvSpPr txBox="1">
            <a:spLocks noChangeArrowheads="1"/>
          </p:cNvSpPr>
          <p:nvPr/>
        </p:nvSpPr>
        <p:spPr bwMode="auto">
          <a:xfrm>
            <a:off x="6053138" y="4648200"/>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smtClean="0">
                <a:latin typeface="Arial" panose="020B0604020202020204" pitchFamily="34" charset="0"/>
              </a:rPr>
              <a:t>Types of Voice</a:t>
            </a:r>
          </a:p>
        </p:txBody>
      </p:sp>
      <p:sp>
        <p:nvSpPr>
          <p:cNvPr id="72706" name="TextBox 8"/>
          <p:cNvSpPr txBox="1">
            <a:spLocks noChangeArrowheads="1"/>
          </p:cNvSpPr>
          <p:nvPr/>
        </p:nvSpPr>
        <p:spPr bwMode="auto">
          <a:xfrm>
            <a:off x="3429000" y="4495800"/>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
        <p:nvSpPr>
          <p:cNvPr id="72707" name="TextBox 5"/>
          <p:cNvSpPr txBox="1">
            <a:spLocks noChangeArrowheads="1"/>
          </p:cNvSpPr>
          <p:nvPr/>
        </p:nvSpPr>
        <p:spPr bwMode="auto">
          <a:xfrm>
            <a:off x="5562600" y="4495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graphicFrame>
        <p:nvGraphicFramePr>
          <p:cNvPr id="7" name="Chart 6"/>
          <p:cNvGraphicFramePr>
            <a:graphicFrameLocks/>
          </p:cNvGraphicFramePr>
          <p:nvPr/>
        </p:nvGraphicFramePr>
        <p:xfrm>
          <a:off x="990600" y="1828800"/>
          <a:ext cx="74676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tLang="en-US" smtClean="0">
                <a:latin typeface="Arial" panose="020B0604020202020204" pitchFamily="34" charset="0"/>
              </a:rPr>
              <a:t>Types of Voice</a:t>
            </a:r>
          </a:p>
        </p:txBody>
      </p:sp>
      <p:sp>
        <p:nvSpPr>
          <p:cNvPr id="88066" name="Content Placeholder 2"/>
          <p:cNvSpPr>
            <a:spLocks noGrp="1"/>
          </p:cNvSpPr>
          <p:nvPr>
            <p:ph idx="1"/>
          </p:nvPr>
        </p:nvSpPr>
        <p:spPr>
          <a:xfrm>
            <a:off x="762000" y="1828800"/>
            <a:ext cx="7829550" cy="4525963"/>
          </a:xfrm>
        </p:spPr>
        <p:txBody>
          <a:bodyPr/>
          <a:lstStyle/>
          <a:p>
            <a:r>
              <a:rPr lang="en-US" altLang="en-US" smtClean="0"/>
              <a:t>Ethical voice – anecdotally, at least – seems to be the </a:t>
            </a:r>
            <a:r>
              <a:rPr lang="en-US" altLang="en-US" b="1" smtClean="0"/>
              <a:t>LEAST EASY </a:t>
            </a:r>
            <a:r>
              <a:rPr lang="en-US" altLang="en-US" smtClean="0"/>
              <a:t>type to do</a:t>
            </a:r>
          </a:p>
          <a:p>
            <a:r>
              <a:rPr lang="en-US" altLang="en-US" smtClean="0"/>
              <a:t>It seems to be the </a:t>
            </a:r>
            <a:r>
              <a:rPr lang="en-US" altLang="en-US" b="1" smtClean="0"/>
              <a:t>SCARIEST</a:t>
            </a:r>
          </a:p>
          <a:p>
            <a:r>
              <a:rPr lang="en-US" altLang="en-US" smtClean="0"/>
              <a:t>People might feel the </a:t>
            </a:r>
            <a:r>
              <a:rPr lang="en-US" altLang="en-US" b="1" smtClean="0"/>
              <a:t>LEAST CONFIDENT</a:t>
            </a:r>
            <a:r>
              <a:rPr lang="en-US" altLang="en-US" smtClean="0"/>
              <a:t> doing it</a:t>
            </a:r>
          </a:p>
          <a:p>
            <a:r>
              <a:rPr lang="en-US" altLang="en-US" smtClean="0"/>
              <a:t>Like with pointing out problems, people worry more about </a:t>
            </a:r>
            <a:r>
              <a:rPr lang="en-US" altLang="en-US" b="1" smtClean="0"/>
              <a:t>HURTING OTHERS </a:t>
            </a:r>
            <a:r>
              <a:rPr lang="en-US" altLang="en-US" smtClean="0"/>
              <a:t>and </a:t>
            </a:r>
            <a:r>
              <a:rPr lang="en-US" altLang="en-US" b="1" smtClean="0"/>
              <a:t>LOOKING BAD</a:t>
            </a:r>
            <a:r>
              <a:rPr lang="en-US" altLang="en-US" smtClean="0"/>
              <a:t> themselves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mtClean="0">
                <a:latin typeface="Arial" panose="020B0604020202020204" pitchFamily="34" charset="0"/>
              </a:rPr>
              <a:t>Importance of Employee Voice</a:t>
            </a:r>
          </a:p>
        </p:txBody>
      </p:sp>
      <p:sp>
        <p:nvSpPr>
          <p:cNvPr id="8" name="Rectangle 7"/>
          <p:cNvSpPr>
            <a:spLocks noChangeArrowheads="1"/>
          </p:cNvSpPr>
          <p:nvPr/>
        </p:nvSpPr>
        <p:spPr bwMode="auto">
          <a:xfrm>
            <a:off x="5029200" y="1981200"/>
            <a:ext cx="3200400" cy="860425"/>
          </a:xfrm>
          <a:prstGeom prst="rect">
            <a:avLst/>
          </a:prstGeom>
          <a:solidFill>
            <a:srgbClr val="C6D9F1"/>
          </a:solidFill>
          <a:ln w="12700" cap="sq">
            <a:solidFill>
              <a:schemeClr val="tx1"/>
            </a:solidFill>
            <a:round/>
            <a:headEnd type="none" w="sm" len="sm"/>
            <a:tailEnd type="none" w="sm" len="sm"/>
          </a:ln>
          <a:effectLst>
            <a:outerShdw blurRad="50800" dist="38100" dir="2700000" algn="tl" rotWithShape="0">
              <a:srgbClr val="808080">
                <a:alpha val="39998"/>
              </a:srgbClr>
            </a:outerShdw>
          </a:effec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en-US" dirty="0" smtClean="0"/>
              <a:t>Better decision making</a:t>
            </a:r>
          </a:p>
        </p:txBody>
      </p:sp>
      <p:sp>
        <p:nvSpPr>
          <p:cNvPr id="9" name="Rectangle 8"/>
          <p:cNvSpPr>
            <a:spLocks noChangeArrowheads="1"/>
          </p:cNvSpPr>
          <p:nvPr/>
        </p:nvSpPr>
        <p:spPr bwMode="auto">
          <a:xfrm>
            <a:off x="4953000" y="3352800"/>
            <a:ext cx="3200400" cy="936625"/>
          </a:xfrm>
          <a:prstGeom prst="rect">
            <a:avLst/>
          </a:prstGeom>
          <a:solidFill>
            <a:srgbClr val="8EB4E3"/>
          </a:solidFill>
          <a:ln w="12700" cap="sq">
            <a:solidFill>
              <a:schemeClr val="tx1"/>
            </a:solidFill>
            <a:round/>
            <a:headEnd type="none" w="sm" len="sm"/>
            <a:tailEnd type="none" w="sm" len="sm"/>
          </a:ln>
          <a:effectLst>
            <a:outerShdw blurRad="50800" dist="38100" dir="2700000" algn="tl" rotWithShape="0">
              <a:srgbClr val="808080">
                <a:alpha val="39998"/>
              </a:srgbClr>
            </a:outerShdw>
          </a:effectLst>
        </p:spPr>
        <p:txBody>
          <a:bodyPr/>
          <a:lstStyle/>
          <a:p>
            <a:pPr>
              <a:defRPr/>
            </a:pPr>
            <a:r>
              <a:rPr lang="en-US" sz="2400" dirty="0">
                <a:latin typeface="Arial" charset="0"/>
                <a:ea typeface="ＭＳ Ｐゴシック" charset="-128"/>
              </a:rPr>
              <a:t>Ability to adapt, improve, learn</a:t>
            </a:r>
          </a:p>
        </p:txBody>
      </p:sp>
      <p:sp>
        <p:nvSpPr>
          <p:cNvPr id="10" name="Rectangle 9"/>
          <p:cNvSpPr>
            <a:spLocks noChangeArrowheads="1"/>
          </p:cNvSpPr>
          <p:nvPr/>
        </p:nvSpPr>
        <p:spPr bwMode="auto">
          <a:xfrm>
            <a:off x="4953000" y="4800600"/>
            <a:ext cx="3200400" cy="903288"/>
          </a:xfrm>
          <a:prstGeom prst="rect">
            <a:avLst/>
          </a:prstGeom>
          <a:solidFill>
            <a:srgbClr val="558ED5"/>
          </a:solidFill>
          <a:ln w="12700" cap="sq">
            <a:solidFill>
              <a:schemeClr val="tx1"/>
            </a:solidFill>
            <a:round/>
            <a:headEnd type="none" w="sm" len="sm"/>
            <a:tailEnd type="none" w="sm" len="sm"/>
          </a:ln>
          <a:effectLst>
            <a:outerShdw blurRad="50800" dist="38100" dir="2700000" algn="tl" rotWithShape="0">
              <a:srgbClr val="808080">
                <a:alpha val="39998"/>
              </a:srgbClr>
            </a:outerShdw>
          </a:effec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en-US" dirty="0" smtClean="0"/>
              <a:t>Avoidance of major problems</a:t>
            </a:r>
          </a:p>
        </p:txBody>
      </p:sp>
      <p:sp>
        <p:nvSpPr>
          <p:cNvPr id="12" name="Right Arrow 11"/>
          <p:cNvSpPr/>
          <p:nvPr/>
        </p:nvSpPr>
        <p:spPr bwMode="auto">
          <a:xfrm>
            <a:off x="3048000" y="3352800"/>
            <a:ext cx="1282700" cy="914400"/>
          </a:xfrm>
          <a:prstGeom prst="rightArrow">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mtClean="0"/>
          </a:p>
        </p:txBody>
      </p:sp>
      <p:sp>
        <p:nvSpPr>
          <p:cNvPr id="13" name="TextBox 12"/>
          <p:cNvSpPr txBox="1"/>
          <p:nvPr/>
        </p:nvSpPr>
        <p:spPr>
          <a:xfrm>
            <a:off x="793750" y="3398838"/>
            <a:ext cx="2286000" cy="708025"/>
          </a:xfrm>
          <a:prstGeom prst="rect">
            <a:avLst/>
          </a:prstGeom>
          <a:noFill/>
        </p:spPr>
        <p:txBody>
          <a:bodyPr>
            <a:spAutoFit/>
          </a:bodyPr>
          <a:lstStyle/>
          <a:p>
            <a:pPr>
              <a:defRPr/>
            </a:pPr>
            <a:r>
              <a:rPr lang="en-US" sz="4000" b="1" dirty="0">
                <a:solidFill>
                  <a:schemeClr val="accent1">
                    <a:lumMod val="75000"/>
                  </a:schemeClr>
                </a:solidFill>
                <a:latin typeface="Arial" charset="0"/>
                <a:ea typeface="+mn-ea"/>
              </a:rPr>
              <a:t>Voice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en-US" smtClean="0">
                <a:latin typeface="Arial" panose="020B0604020202020204" pitchFamily="34" charset="0"/>
              </a:rPr>
              <a:t>Very New Courage Research </a:t>
            </a:r>
            <a:r>
              <a:rPr lang="en-US" altLang="en-US" sz="2700" smtClean="0">
                <a:latin typeface="Arial" panose="020B0604020202020204" pitchFamily="34" charset="0"/>
              </a:rPr>
              <a:t>(Detert)</a:t>
            </a:r>
          </a:p>
        </p:txBody>
      </p:sp>
      <p:sp>
        <p:nvSpPr>
          <p:cNvPr id="3" name="Content Placeholder 2"/>
          <p:cNvSpPr>
            <a:spLocks noGrp="1"/>
          </p:cNvSpPr>
          <p:nvPr>
            <p:ph idx="1"/>
          </p:nvPr>
        </p:nvSpPr>
        <p:spPr>
          <a:xfrm>
            <a:off x="685800" y="1600200"/>
            <a:ext cx="8153400" cy="5105400"/>
          </a:xfrm>
        </p:spPr>
        <p:txBody>
          <a:bodyPr/>
          <a:lstStyle/>
          <a:p>
            <a:r>
              <a:rPr lang="en-US" altLang="en-US" smtClean="0"/>
              <a:t>Inductively generated 35 different behaviors that require courage at work</a:t>
            </a:r>
          </a:p>
          <a:p>
            <a:pPr lvl="1"/>
            <a:r>
              <a:rPr lang="en-US" altLang="en-US" smtClean="0"/>
              <a:t>6 of those behaviors explicitly concerned speaking up about or taking action on ethical issues</a:t>
            </a:r>
          </a:p>
          <a:p>
            <a:r>
              <a:rPr lang="en-US" altLang="en-US" smtClean="0"/>
              <a:t>Over 700 respondents rated those 35 behaviors in terms of the courage they require</a:t>
            </a:r>
          </a:p>
          <a:p>
            <a:pPr lvl="1"/>
            <a:r>
              <a:rPr lang="en-US" altLang="en-US" smtClean="0"/>
              <a:t>All 6 of the ethical behaviors all appeared in the top 10 behaviors requiring the </a:t>
            </a:r>
            <a:r>
              <a:rPr lang="en-US" altLang="en-US" i="1" u="sng" smtClean="0">
                <a:solidFill>
                  <a:srgbClr val="FF0000"/>
                </a:solidFill>
              </a:rPr>
              <a:t>most courage</a:t>
            </a:r>
          </a:p>
          <a:p>
            <a:pPr lvl="1"/>
            <a:r>
              <a:rPr lang="en-US" altLang="en-US" smtClean="0"/>
              <a:t>All 6 also appear in the top 10 of </a:t>
            </a:r>
            <a:r>
              <a:rPr lang="en-US" altLang="en-US" i="1" u="sng" smtClean="0">
                <a:solidFill>
                  <a:srgbClr val="FF0000"/>
                </a:solidFill>
              </a:rPr>
              <a:t>least frequently observed</a:t>
            </a:r>
            <a:r>
              <a:rPr lang="en-US" altLang="en-US" smtClean="0"/>
              <a:t> </a:t>
            </a:r>
          </a:p>
          <a:p>
            <a:pPr lvl="2"/>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09600" y="277813"/>
            <a:ext cx="8458200" cy="1143000"/>
          </a:xfrm>
        </p:spPr>
        <p:txBody>
          <a:bodyPr/>
          <a:lstStyle/>
          <a:p>
            <a:r>
              <a:rPr lang="en-US" altLang="en-US" smtClean="0">
                <a:latin typeface="Arial" panose="020B0604020202020204" pitchFamily="34" charset="0"/>
              </a:rPr>
              <a:t>How Does What We Know Apply?</a:t>
            </a:r>
          </a:p>
        </p:txBody>
      </p:sp>
      <p:sp>
        <p:nvSpPr>
          <p:cNvPr id="3" name="Content Placeholder 2"/>
          <p:cNvSpPr>
            <a:spLocks noGrp="1"/>
          </p:cNvSpPr>
          <p:nvPr>
            <p:ph idx="1"/>
          </p:nvPr>
        </p:nvSpPr>
        <p:spPr>
          <a:xfrm>
            <a:off x="531813" y="1587500"/>
            <a:ext cx="8535987" cy="5041900"/>
          </a:xfrm>
        </p:spPr>
        <p:txBody>
          <a:bodyPr/>
          <a:lstStyle/>
          <a:p>
            <a:pPr>
              <a:lnSpc>
                <a:spcPct val="90000"/>
              </a:lnSpc>
            </a:pPr>
            <a:r>
              <a:rPr lang="en-US" altLang="en-US" smtClean="0"/>
              <a:t>A second study with online respondents (n=156), assigned to one of three conditions</a:t>
            </a:r>
          </a:p>
          <a:p>
            <a:pPr lvl="1">
              <a:lnSpc>
                <a:spcPct val="90000"/>
              </a:lnSpc>
            </a:pPr>
            <a:r>
              <a:rPr lang="en-US" altLang="en-US" smtClean="0"/>
              <a:t>Rating how frequently they</a:t>
            </a:r>
          </a:p>
          <a:p>
            <a:pPr lvl="2">
              <a:lnSpc>
                <a:spcPct val="90000"/>
              </a:lnSpc>
            </a:pPr>
            <a:r>
              <a:rPr lang="en-US" altLang="en-US" smtClean="0"/>
              <a:t>Have ideas (Condition 1)</a:t>
            </a:r>
          </a:p>
          <a:p>
            <a:pPr lvl="2">
              <a:lnSpc>
                <a:spcPct val="90000"/>
              </a:lnSpc>
            </a:pPr>
            <a:r>
              <a:rPr lang="en-US" altLang="en-US" smtClean="0"/>
              <a:t>Notice problems (Condition 2) </a:t>
            </a:r>
          </a:p>
          <a:p>
            <a:pPr lvl="2">
              <a:lnSpc>
                <a:spcPct val="90000"/>
              </a:lnSpc>
            </a:pPr>
            <a:r>
              <a:rPr lang="en-US" altLang="en-US" smtClean="0"/>
              <a:t>Notice ethically questionable issues or practices (Condition 3)</a:t>
            </a:r>
          </a:p>
          <a:p>
            <a:pPr lvl="1">
              <a:lnSpc>
                <a:spcPct val="90000"/>
              </a:lnSpc>
            </a:pPr>
            <a:r>
              <a:rPr lang="en-US" altLang="en-US" smtClean="0"/>
              <a:t>They rated whether they speak up with voice of the kind featured in their condition</a:t>
            </a:r>
          </a:p>
          <a:p>
            <a:pPr lvl="1">
              <a:lnSpc>
                <a:spcPct val="90000"/>
              </a:lnSpc>
            </a:pPr>
            <a:r>
              <a:rPr lang="en-US" altLang="en-US" smtClean="0"/>
              <a:t>They rated their boss and work context on voice related variables as well as a variable I created to capture “fear”</a:t>
            </a:r>
          </a:p>
          <a:p>
            <a:pPr lvl="1">
              <a:lnSpc>
                <a:spcPct val="90000"/>
              </a:lnSpc>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69925" y="274638"/>
            <a:ext cx="9007475" cy="1143000"/>
          </a:xfrm>
        </p:spPr>
        <p:txBody>
          <a:bodyPr/>
          <a:lstStyle/>
          <a:p>
            <a:r>
              <a:rPr lang="en-US" altLang="en-US" smtClean="0">
                <a:latin typeface="Arial" panose="020B0604020202020204" pitchFamily="34" charset="0"/>
              </a:rPr>
              <a:t>How Does What We Know Apply?</a:t>
            </a:r>
            <a:endParaRPr lang="en-US" altLang="en-US" sz="2400" smtClean="0">
              <a:latin typeface="Arial" panose="020B0604020202020204" pitchFamily="34" charset="0"/>
            </a:endParaRPr>
          </a:p>
        </p:txBody>
      </p:sp>
      <p:sp>
        <p:nvSpPr>
          <p:cNvPr id="80898" name="Content Placeholder 2"/>
          <p:cNvSpPr>
            <a:spLocks noGrp="1"/>
          </p:cNvSpPr>
          <p:nvPr>
            <p:ph idx="1"/>
          </p:nvPr>
        </p:nvSpPr>
        <p:spPr>
          <a:xfrm>
            <a:off x="609600" y="1503363"/>
            <a:ext cx="8229600" cy="1239837"/>
          </a:xfrm>
        </p:spPr>
        <p:txBody>
          <a:bodyPr/>
          <a:lstStyle/>
          <a:p>
            <a:r>
              <a:rPr lang="en-US" altLang="en-US" smtClean="0"/>
              <a:t>Do people speak up when they have ideas, notice problems, or spot ethical issues? </a:t>
            </a:r>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p:txBody>
      </p:sp>
      <p:graphicFrame>
        <p:nvGraphicFramePr>
          <p:cNvPr id="4" name="Chart 3"/>
          <p:cNvGraphicFramePr>
            <a:graphicFrameLocks/>
          </p:cNvGraphicFramePr>
          <p:nvPr/>
        </p:nvGraphicFramePr>
        <p:xfrm>
          <a:off x="1295400" y="2438400"/>
          <a:ext cx="6705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0900" name="TextBox 4"/>
          <p:cNvSpPr txBox="1">
            <a:spLocks noChangeArrowheads="1"/>
          </p:cNvSpPr>
          <p:nvPr/>
        </p:nvSpPr>
        <p:spPr bwMode="auto">
          <a:xfrm>
            <a:off x="3690938" y="4719638"/>
            <a:ext cx="423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
        <p:nvSpPr>
          <p:cNvPr id="80901" name="TextBox 1"/>
          <p:cNvSpPr txBox="1">
            <a:spLocks noChangeArrowheads="1"/>
          </p:cNvSpPr>
          <p:nvPr/>
        </p:nvSpPr>
        <p:spPr bwMode="auto">
          <a:xfrm>
            <a:off x="3124200" y="6248400"/>
            <a:ext cx="343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t>1 – 7 Scale: higher =more voice</a:t>
            </a:r>
          </a:p>
        </p:txBody>
      </p:sp>
      <p:sp>
        <p:nvSpPr>
          <p:cNvPr id="80902" name="TextBox 6"/>
          <p:cNvSpPr txBox="1">
            <a:spLocks noChangeArrowheads="1"/>
          </p:cNvSpPr>
          <p:nvPr/>
        </p:nvSpPr>
        <p:spPr bwMode="auto">
          <a:xfrm>
            <a:off x="5672138" y="4724400"/>
            <a:ext cx="585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t>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69925" y="274638"/>
            <a:ext cx="9007475" cy="1143000"/>
          </a:xfrm>
        </p:spPr>
        <p:txBody>
          <a:bodyPr/>
          <a:lstStyle/>
          <a:p>
            <a:r>
              <a:rPr lang="en-US" altLang="en-US" smtClean="0">
                <a:latin typeface="Arial" panose="020B0604020202020204" pitchFamily="34" charset="0"/>
              </a:rPr>
              <a:t>How Does What We Know Apply?</a:t>
            </a:r>
            <a:endParaRPr lang="en-US" altLang="en-US" sz="2400" smtClean="0">
              <a:latin typeface="Arial" panose="020B0604020202020204" pitchFamily="34" charset="0"/>
            </a:endParaRPr>
          </a:p>
        </p:txBody>
      </p:sp>
      <p:sp>
        <p:nvSpPr>
          <p:cNvPr id="82946" name="Content Placeholder 2"/>
          <p:cNvSpPr>
            <a:spLocks noGrp="1"/>
          </p:cNvSpPr>
          <p:nvPr>
            <p:ph idx="1"/>
          </p:nvPr>
        </p:nvSpPr>
        <p:spPr>
          <a:xfrm>
            <a:off x="609600" y="1503363"/>
            <a:ext cx="8229600" cy="1163637"/>
          </a:xfrm>
        </p:spPr>
        <p:txBody>
          <a:bodyPr/>
          <a:lstStyle/>
          <a:p>
            <a:r>
              <a:rPr lang="en-US" altLang="en-US" smtClean="0"/>
              <a:t>How frequently do people even have ideas, notice problems, or spot ethical issues?</a:t>
            </a:r>
          </a:p>
          <a:p>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p:txBody>
      </p:sp>
      <p:graphicFrame>
        <p:nvGraphicFramePr>
          <p:cNvPr id="4" name="Chart 3"/>
          <p:cNvGraphicFramePr>
            <a:graphicFrameLocks/>
          </p:cNvGraphicFramePr>
          <p:nvPr/>
        </p:nvGraphicFramePr>
        <p:xfrm>
          <a:off x="685800" y="2362200"/>
          <a:ext cx="8458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82948" name="TextBox 4"/>
          <p:cNvSpPr txBox="1">
            <a:spLocks noChangeArrowheads="1"/>
          </p:cNvSpPr>
          <p:nvPr/>
        </p:nvSpPr>
        <p:spPr bwMode="auto">
          <a:xfrm>
            <a:off x="3690938" y="4719638"/>
            <a:ext cx="423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
        <p:nvSpPr>
          <p:cNvPr id="82949" name="TextBox 5"/>
          <p:cNvSpPr txBox="1">
            <a:spLocks noChangeArrowheads="1"/>
          </p:cNvSpPr>
          <p:nvPr/>
        </p:nvSpPr>
        <p:spPr bwMode="auto">
          <a:xfrm>
            <a:off x="6119813" y="4724400"/>
            <a:ext cx="585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t>ns</a:t>
            </a:r>
          </a:p>
        </p:txBody>
      </p:sp>
      <p:sp>
        <p:nvSpPr>
          <p:cNvPr id="82950" name="TextBox 6"/>
          <p:cNvSpPr txBox="1">
            <a:spLocks noChangeArrowheads="1"/>
          </p:cNvSpPr>
          <p:nvPr/>
        </p:nvSpPr>
        <p:spPr bwMode="auto">
          <a:xfrm>
            <a:off x="3657600" y="6411913"/>
            <a:ext cx="298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t>1 = Never; 5=All of the time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69925" y="274638"/>
            <a:ext cx="9007475" cy="1143000"/>
          </a:xfrm>
        </p:spPr>
        <p:txBody>
          <a:bodyPr/>
          <a:lstStyle/>
          <a:p>
            <a:r>
              <a:rPr lang="en-US" altLang="en-US" smtClean="0">
                <a:latin typeface="Arial" panose="020B0604020202020204" pitchFamily="34" charset="0"/>
              </a:rPr>
              <a:t>How Does What We Know Apply?</a:t>
            </a:r>
            <a:endParaRPr lang="en-US" altLang="en-US" sz="2400" smtClean="0">
              <a:latin typeface="Arial" panose="020B0604020202020204" pitchFamily="34" charset="0"/>
            </a:endParaRPr>
          </a:p>
        </p:txBody>
      </p:sp>
      <p:sp>
        <p:nvSpPr>
          <p:cNvPr id="84994" name="Content Placeholder 2"/>
          <p:cNvSpPr>
            <a:spLocks noGrp="1"/>
          </p:cNvSpPr>
          <p:nvPr>
            <p:ph idx="1"/>
          </p:nvPr>
        </p:nvSpPr>
        <p:spPr>
          <a:xfrm>
            <a:off x="609600" y="1563688"/>
            <a:ext cx="8229600" cy="1163637"/>
          </a:xfrm>
        </p:spPr>
        <p:txBody>
          <a:bodyPr/>
          <a:lstStyle/>
          <a:p>
            <a:pPr>
              <a:lnSpc>
                <a:spcPct val="80000"/>
              </a:lnSpc>
            </a:pPr>
            <a:r>
              <a:rPr lang="en-US" altLang="en-US" sz="2600" smtClean="0"/>
              <a:t>Can you clearly recall the last time you had an idea/noticed a problem/noticed an ethical issue?</a:t>
            </a:r>
          </a:p>
          <a:p>
            <a:pPr lvl="1">
              <a:lnSpc>
                <a:spcPct val="80000"/>
              </a:lnSpc>
            </a:pPr>
            <a:r>
              <a:rPr lang="en-US" altLang="en-US" sz="2400" smtClean="0"/>
              <a:t>“no’s” were removed</a:t>
            </a:r>
          </a:p>
          <a:p>
            <a:pPr>
              <a:lnSpc>
                <a:spcPct val="80000"/>
              </a:lnSpc>
              <a:buFont typeface="Wingdings" panose="05000000000000000000" pitchFamily="2" charset="2"/>
              <a:buNone/>
            </a:pPr>
            <a:endParaRPr lang="en-US" altLang="en-US" sz="2600" smtClean="0"/>
          </a:p>
          <a:p>
            <a:pPr>
              <a:lnSpc>
                <a:spcPct val="80000"/>
              </a:lnSpc>
              <a:buFont typeface="Wingdings" panose="05000000000000000000" pitchFamily="2" charset="2"/>
              <a:buNone/>
            </a:pPr>
            <a:endParaRPr lang="en-US" altLang="en-US" sz="2600" smtClean="0"/>
          </a:p>
          <a:p>
            <a:pPr>
              <a:lnSpc>
                <a:spcPct val="80000"/>
              </a:lnSpc>
              <a:buFont typeface="Wingdings" panose="05000000000000000000" pitchFamily="2" charset="2"/>
              <a:buNone/>
            </a:pPr>
            <a:endParaRPr lang="en-US" altLang="en-US" sz="2600" smtClean="0"/>
          </a:p>
          <a:p>
            <a:pPr>
              <a:lnSpc>
                <a:spcPct val="80000"/>
              </a:lnSpc>
              <a:buFont typeface="Wingdings" panose="05000000000000000000" pitchFamily="2" charset="2"/>
              <a:buNone/>
            </a:pPr>
            <a:endParaRPr lang="en-US" altLang="en-US" sz="2600" smtClean="0"/>
          </a:p>
          <a:p>
            <a:pPr>
              <a:lnSpc>
                <a:spcPct val="80000"/>
              </a:lnSpc>
              <a:buFont typeface="Wingdings" panose="05000000000000000000" pitchFamily="2" charset="2"/>
              <a:buNone/>
            </a:pPr>
            <a:endParaRPr lang="en-US" altLang="en-US" sz="2600" smtClean="0"/>
          </a:p>
          <a:p>
            <a:pPr>
              <a:lnSpc>
                <a:spcPct val="80000"/>
              </a:lnSpc>
              <a:buFont typeface="Wingdings" panose="05000000000000000000" pitchFamily="2" charset="2"/>
              <a:buNone/>
            </a:pPr>
            <a:endParaRPr lang="en-US" altLang="en-US" sz="2600" smtClean="0"/>
          </a:p>
        </p:txBody>
      </p:sp>
      <p:graphicFrame>
        <p:nvGraphicFramePr>
          <p:cNvPr id="7" name="Chart 6"/>
          <p:cNvGraphicFramePr>
            <a:graphicFrameLocks/>
          </p:cNvGraphicFramePr>
          <p:nvPr/>
        </p:nvGraphicFramePr>
        <p:xfrm>
          <a:off x="669925" y="26670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4996" name="TextBox 7"/>
          <p:cNvSpPr txBox="1">
            <a:spLocks noChangeArrowheads="1"/>
          </p:cNvSpPr>
          <p:nvPr/>
        </p:nvSpPr>
        <p:spPr bwMode="auto">
          <a:xfrm>
            <a:off x="3505200" y="5400675"/>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sp>
        <p:nvSpPr>
          <p:cNvPr id="84997" name="TextBox 8"/>
          <p:cNvSpPr txBox="1">
            <a:spLocks noChangeArrowheads="1"/>
          </p:cNvSpPr>
          <p:nvPr/>
        </p:nvSpPr>
        <p:spPr bwMode="auto">
          <a:xfrm>
            <a:off x="5934075" y="5405438"/>
            <a:ext cx="585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t>ns</a:t>
            </a:r>
          </a:p>
        </p:txBody>
      </p:sp>
      <p:sp>
        <p:nvSpPr>
          <p:cNvPr id="84998" name="TextBox 9"/>
          <p:cNvSpPr txBox="1">
            <a:spLocks noChangeArrowheads="1"/>
          </p:cNvSpPr>
          <p:nvPr/>
        </p:nvSpPr>
        <p:spPr bwMode="auto">
          <a:xfrm>
            <a:off x="4833938" y="40386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a:t>
            </a:r>
          </a:p>
        </p:txBody>
      </p:sp>
      <p:cxnSp>
        <p:nvCxnSpPr>
          <p:cNvPr id="84999" name="Straight Connector 10"/>
          <p:cNvCxnSpPr>
            <a:cxnSpLocks noChangeShapeType="1"/>
            <a:stCxn id="84998" idx="3"/>
          </p:cNvCxnSpPr>
          <p:nvPr/>
        </p:nvCxnSpPr>
        <p:spPr bwMode="auto">
          <a:xfrm flipV="1">
            <a:off x="5138738" y="4267200"/>
            <a:ext cx="1719262" cy="15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000" name="Straight Connector 12"/>
          <p:cNvCxnSpPr>
            <a:cxnSpLocks noChangeShapeType="1"/>
            <a:endCxn id="84998" idx="1"/>
          </p:cNvCxnSpPr>
          <p:nvPr/>
        </p:nvCxnSpPr>
        <p:spPr bwMode="auto">
          <a:xfrm>
            <a:off x="3200400" y="4267200"/>
            <a:ext cx="1633538" cy="15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52400" y="103188"/>
            <a:ext cx="9372600" cy="1476375"/>
          </a:xfrm>
        </p:spPr>
        <p:txBody>
          <a:bodyPr/>
          <a:lstStyle/>
          <a:p>
            <a:pPr algn="ctr"/>
            <a:r>
              <a:rPr lang="en-US" altLang="en-US" smtClean="0">
                <a:latin typeface="Arial" panose="020B0604020202020204" pitchFamily="34" charset="0"/>
              </a:rPr>
              <a:t>How Does What We Know Apply?</a:t>
            </a:r>
            <a:br>
              <a:rPr lang="en-US" altLang="en-US" smtClean="0">
                <a:latin typeface="Arial" panose="020B0604020202020204" pitchFamily="34" charset="0"/>
              </a:rPr>
            </a:br>
            <a:r>
              <a:rPr lang="en-US" altLang="en-US" sz="2000" smtClean="0">
                <a:latin typeface="Arial" panose="020B0604020202020204" pitchFamily="34" charset="0"/>
              </a:rPr>
              <a:t>(</a:t>
            </a:r>
            <a:r>
              <a:rPr lang="en-US" altLang="en-US" sz="2000" i="1" smtClean="0">
                <a:latin typeface="Arial" panose="020B0604020202020204" pitchFamily="34" charset="0"/>
              </a:rPr>
              <a:t>Relationship strengths between classic factors and different types of voice</a:t>
            </a:r>
            <a:r>
              <a:rPr lang="en-US" altLang="en-US" sz="2000" smtClean="0">
                <a:latin typeface="Arial" panose="020B0604020202020204" pitchFamily="34" charset="0"/>
              </a:rPr>
              <a:t>)</a:t>
            </a:r>
          </a:p>
        </p:txBody>
      </p:sp>
      <p:sp>
        <p:nvSpPr>
          <p:cNvPr id="87042" name="Content Placeholder 2"/>
          <p:cNvSpPr>
            <a:spLocks noGrp="1"/>
          </p:cNvSpPr>
          <p:nvPr>
            <p:ph idx="1"/>
          </p:nvPr>
        </p:nvSpPr>
        <p:spPr>
          <a:xfrm>
            <a:off x="685800" y="1651000"/>
            <a:ext cx="8229600" cy="4525963"/>
          </a:xfrm>
        </p:spPr>
        <p:txBody>
          <a:bodyPr/>
          <a:lstStyle/>
          <a:p>
            <a:r>
              <a:rPr lang="en-US" altLang="en-US" smtClean="0"/>
              <a:t>What influences speaking up? </a:t>
            </a:r>
          </a:p>
          <a:p>
            <a:endParaRPr lang="en-US" altLang="en-US" smtClean="0"/>
          </a:p>
          <a:p>
            <a:r>
              <a:rPr lang="en-US" altLang="en-US" smtClean="0"/>
              <a:t>How does it relate to what is being raised?</a:t>
            </a:r>
          </a:p>
          <a:p>
            <a:endParaRPr lang="en-US" altLang="en-US" smtClean="0"/>
          </a:p>
          <a:p>
            <a:r>
              <a:rPr lang="en-US" altLang="en-US" smtClean="0"/>
              <a:t>Analyzed by leader and contextual influences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365125" y="103188"/>
            <a:ext cx="9007475" cy="1476375"/>
          </a:xfrm>
        </p:spPr>
        <p:txBody>
          <a:bodyPr/>
          <a:lstStyle/>
          <a:p>
            <a:pPr algn="ctr"/>
            <a:r>
              <a:rPr lang="en-US" altLang="en-US" smtClean="0">
                <a:latin typeface="Arial" panose="020B0604020202020204" pitchFamily="34" charset="0"/>
              </a:rPr>
              <a:t>Leadership Influences</a:t>
            </a:r>
            <a:br>
              <a:rPr lang="en-US" altLang="en-US" smtClean="0">
                <a:latin typeface="Arial" panose="020B0604020202020204" pitchFamily="34" charset="0"/>
              </a:rPr>
            </a:br>
            <a:r>
              <a:rPr lang="en-US" altLang="en-US" sz="2000" smtClean="0">
                <a:latin typeface="Arial" panose="020B0604020202020204" pitchFamily="34" charset="0"/>
              </a:rPr>
              <a:t>(</a:t>
            </a:r>
            <a:r>
              <a:rPr lang="en-US" altLang="en-US" sz="2000" i="1" smtClean="0">
                <a:latin typeface="Arial" panose="020B0604020202020204" pitchFamily="34" charset="0"/>
              </a:rPr>
              <a:t>Relationship strengths between classic factors and different types of voice</a:t>
            </a:r>
            <a:r>
              <a:rPr lang="en-US" altLang="en-US" sz="2000" smtClean="0">
                <a:latin typeface="Arial" panose="020B0604020202020204" pitchFamily="34" charset="0"/>
              </a:rPr>
              <a:t>)</a:t>
            </a:r>
          </a:p>
        </p:txBody>
      </p:sp>
      <p:sp>
        <p:nvSpPr>
          <p:cNvPr id="89090" name="TextBox 3"/>
          <p:cNvSpPr txBox="1">
            <a:spLocks noChangeArrowheads="1"/>
          </p:cNvSpPr>
          <p:nvPr/>
        </p:nvSpPr>
        <p:spPr bwMode="auto">
          <a:xfrm>
            <a:off x="3124200" y="6324600"/>
            <a:ext cx="337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i="1"/>
              <a:t>No significant differences</a:t>
            </a:r>
          </a:p>
        </p:txBody>
      </p:sp>
      <p:graphicFrame>
        <p:nvGraphicFramePr>
          <p:cNvPr id="5" name="Table 4"/>
          <p:cNvGraphicFramePr>
            <a:graphicFrameLocks noGrp="1"/>
          </p:cNvGraphicFramePr>
          <p:nvPr/>
        </p:nvGraphicFramePr>
        <p:xfrm>
          <a:off x="762000" y="1524000"/>
          <a:ext cx="7772400" cy="4873625"/>
        </p:xfrm>
        <a:graphic>
          <a:graphicData uri="http://schemas.openxmlformats.org/drawingml/2006/table">
            <a:tbl>
              <a:tblPr/>
              <a:tblGrid>
                <a:gridCol w="2733897"/>
                <a:gridCol w="2417578"/>
                <a:gridCol w="2620926"/>
              </a:tblGrid>
              <a:tr h="256507">
                <a:tc gridSpan="2">
                  <a:txBody>
                    <a:bodyPr/>
                    <a:lstStyle/>
                    <a:p>
                      <a:pPr algn="l" fontAlgn="b"/>
                      <a:r>
                        <a:rPr lang="en-US" sz="1600" b="1" i="1" u="sng" strike="noStrike" dirty="0">
                          <a:solidFill>
                            <a:srgbClr val="000000"/>
                          </a:solidFill>
                          <a:effectLst/>
                          <a:latin typeface="Calibri"/>
                        </a:rPr>
                        <a:t>Ethical Leadership to Voice</a:t>
                      </a: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r>
              <a:tr h="256507">
                <a:tc>
                  <a:txBody>
                    <a:bodyPr/>
                    <a:lstStyle/>
                    <a:p>
                      <a:pPr algn="ctr" fontAlgn="b"/>
                      <a:r>
                        <a:rPr lang="en-US" sz="1600" b="0" i="0" u="sng" strike="noStrike">
                          <a:solidFill>
                            <a:srgbClr val="000000"/>
                          </a:solidFill>
                          <a:effectLst/>
                          <a:latin typeface="Calibri"/>
                        </a:rPr>
                        <a:t>Promotive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Prohibitive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Ethical</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6507">
                <a:tc>
                  <a:txBody>
                    <a:bodyPr/>
                    <a:lstStyle/>
                    <a:p>
                      <a:pPr algn="ctr" fontAlgn="b"/>
                      <a:r>
                        <a:rPr lang="en-US" sz="1600" b="0" i="0" u="none" strike="noStrike">
                          <a:solidFill>
                            <a:srgbClr val="000000"/>
                          </a:solidFill>
                          <a:effectLst/>
                          <a:latin typeface="Calibri"/>
                        </a:rPr>
                        <a:t>.49**</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.51**</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.41**</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507">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r>
              <a:tr h="256507">
                <a:tc gridSpan="2">
                  <a:txBody>
                    <a:bodyPr/>
                    <a:lstStyle/>
                    <a:p>
                      <a:pPr algn="l" fontAlgn="b"/>
                      <a:r>
                        <a:rPr lang="en-US" sz="1600" b="1" i="1" u="sng" strike="noStrike" dirty="0">
                          <a:solidFill>
                            <a:srgbClr val="000000"/>
                          </a:solidFill>
                          <a:effectLst/>
                          <a:latin typeface="Calibri"/>
                        </a:rPr>
                        <a:t>Transformational Leadership to Voice</a:t>
                      </a: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r>
              <a:tr h="256507">
                <a:tc>
                  <a:txBody>
                    <a:bodyPr/>
                    <a:lstStyle/>
                    <a:p>
                      <a:pPr algn="ctr" fontAlgn="b"/>
                      <a:r>
                        <a:rPr lang="en-US" sz="1600" b="0" i="0" u="sng" strike="noStrike">
                          <a:solidFill>
                            <a:srgbClr val="000000"/>
                          </a:solidFill>
                          <a:effectLst/>
                          <a:latin typeface="Calibri"/>
                        </a:rPr>
                        <a:t>Promotive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Prohibitive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Ethical</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6507">
                <a:tc>
                  <a:txBody>
                    <a:bodyPr/>
                    <a:lstStyle/>
                    <a:p>
                      <a:pPr algn="ctr" fontAlgn="b"/>
                      <a:r>
                        <a:rPr lang="en-US" sz="1600" b="0" i="0" u="none" strike="noStrike">
                          <a:solidFill>
                            <a:srgbClr val="000000"/>
                          </a:solidFill>
                          <a:effectLst/>
                          <a:latin typeface="Calibri"/>
                        </a:rPr>
                        <a:t>.57**</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.49**</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.41**</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507">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r>
              <a:tr h="256507">
                <a:tc gridSpan="2">
                  <a:txBody>
                    <a:bodyPr/>
                    <a:lstStyle/>
                    <a:p>
                      <a:pPr algn="l" fontAlgn="b"/>
                      <a:r>
                        <a:rPr lang="en-US" sz="1600" b="1" i="1" u="sng" strike="noStrike" dirty="0">
                          <a:solidFill>
                            <a:srgbClr val="000000"/>
                          </a:solidFill>
                          <a:effectLst/>
                          <a:latin typeface="Calibri"/>
                        </a:rPr>
                        <a:t>Leader Soliciting to Voice</a:t>
                      </a: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r>
              <a:tr h="256507">
                <a:tc>
                  <a:txBody>
                    <a:bodyPr/>
                    <a:lstStyle/>
                    <a:p>
                      <a:pPr algn="ctr" fontAlgn="b"/>
                      <a:r>
                        <a:rPr lang="en-US" sz="1600" b="0" i="0" u="sng" strike="noStrike">
                          <a:solidFill>
                            <a:srgbClr val="000000"/>
                          </a:solidFill>
                          <a:effectLst/>
                          <a:latin typeface="Calibri"/>
                        </a:rPr>
                        <a:t>Promotive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Prohibitive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Ethical</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6507">
                <a:tc>
                  <a:txBody>
                    <a:bodyPr/>
                    <a:lstStyle/>
                    <a:p>
                      <a:pPr algn="ctr" fontAlgn="b"/>
                      <a:r>
                        <a:rPr lang="en-US" sz="1600" b="0" i="0" u="none" strike="noStrike">
                          <a:solidFill>
                            <a:srgbClr val="000000"/>
                          </a:solidFill>
                          <a:effectLst/>
                          <a:latin typeface="Calibri"/>
                        </a:rPr>
                        <a:t>.58**</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.58**</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.54**</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507">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r>
              <a:tr h="256507">
                <a:tc gridSpan="2">
                  <a:txBody>
                    <a:bodyPr/>
                    <a:lstStyle/>
                    <a:p>
                      <a:pPr algn="l" fontAlgn="b"/>
                      <a:r>
                        <a:rPr lang="en-US" sz="1600" b="1" i="1" u="sng" strike="noStrike" dirty="0">
                          <a:solidFill>
                            <a:srgbClr val="000000"/>
                          </a:solidFill>
                          <a:effectLst/>
                          <a:latin typeface="Calibri"/>
                        </a:rPr>
                        <a:t>Leader Openness to Voice</a:t>
                      </a: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r>
              <a:tr h="256507">
                <a:tc>
                  <a:txBody>
                    <a:bodyPr/>
                    <a:lstStyle/>
                    <a:p>
                      <a:pPr algn="ctr" fontAlgn="b"/>
                      <a:r>
                        <a:rPr lang="en-US" sz="1600" b="0" i="0" u="sng" strike="noStrike" dirty="0" err="1">
                          <a:solidFill>
                            <a:srgbClr val="000000"/>
                          </a:solidFill>
                          <a:effectLst/>
                          <a:latin typeface="Calibri"/>
                        </a:rPr>
                        <a:t>Promotive</a:t>
                      </a:r>
                      <a:endParaRPr lang="en-US" sz="1600" b="0" i="0" u="sng" strike="noStrike" dirty="0">
                        <a:solidFill>
                          <a:srgbClr val="000000"/>
                        </a:solidFill>
                        <a:effectLst/>
                        <a:latin typeface="Calibri"/>
                      </a:endParaRP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Prohibitive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Ethical</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6507">
                <a:tc>
                  <a:txBody>
                    <a:bodyPr/>
                    <a:lstStyle/>
                    <a:p>
                      <a:pPr algn="ctr" fontAlgn="b"/>
                      <a:r>
                        <a:rPr lang="en-US" sz="1600" b="0" i="0" u="none" strike="noStrike">
                          <a:solidFill>
                            <a:srgbClr val="000000"/>
                          </a:solidFill>
                          <a:effectLst/>
                          <a:latin typeface="Calibri"/>
                        </a:rPr>
                        <a:t>.54**</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.49**</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.39**</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507">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w="6350" cap="flat" cmpd="sng" algn="ctr">
                      <a:solidFill>
                        <a:srgbClr val="000000"/>
                      </a:solidFill>
                      <a:prstDash val="solid"/>
                      <a:round/>
                      <a:headEnd type="none" w="med" len="med"/>
                      <a:tailEnd type="none" w="med" len="med"/>
                    </a:lnT>
                    <a:lnB>
                      <a:noFill/>
                    </a:lnB>
                  </a:tcPr>
                </a:tc>
              </a:tr>
              <a:tr h="256507">
                <a:tc gridSpan="2">
                  <a:txBody>
                    <a:bodyPr/>
                    <a:lstStyle/>
                    <a:p>
                      <a:pPr algn="l" fontAlgn="b"/>
                      <a:r>
                        <a:rPr lang="en-US" sz="1600" b="1" i="1" u="sng" strike="noStrike" dirty="0">
                          <a:solidFill>
                            <a:srgbClr val="000000"/>
                          </a:solidFill>
                          <a:effectLst/>
                          <a:latin typeface="Calibri"/>
                        </a:rPr>
                        <a:t>Humble Leadership to Voice</a:t>
                      </a: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12700" marR="12700" marT="12691" marB="0" anchor="b">
                    <a:lnL>
                      <a:noFill/>
                    </a:lnL>
                    <a:lnR>
                      <a:noFill/>
                    </a:lnR>
                    <a:lnT>
                      <a:noFill/>
                    </a:lnT>
                    <a:lnB w="6350" cap="flat" cmpd="sng" algn="ctr">
                      <a:solidFill>
                        <a:srgbClr val="000000"/>
                      </a:solidFill>
                      <a:prstDash val="solid"/>
                      <a:round/>
                      <a:headEnd type="none" w="med" len="med"/>
                      <a:tailEnd type="none" w="med" len="med"/>
                    </a:lnB>
                  </a:tcPr>
                </a:tc>
              </a:tr>
              <a:tr h="256507">
                <a:tc>
                  <a:txBody>
                    <a:bodyPr/>
                    <a:lstStyle/>
                    <a:p>
                      <a:pPr algn="ctr" fontAlgn="b"/>
                      <a:r>
                        <a:rPr lang="en-US" sz="1600" b="0" i="0" u="sng" strike="noStrike">
                          <a:solidFill>
                            <a:srgbClr val="000000"/>
                          </a:solidFill>
                          <a:effectLst/>
                          <a:latin typeface="Calibri"/>
                        </a:rPr>
                        <a:t>Promotive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Prohibitive</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sng" strike="noStrike">
                          <a:solidFill>
                            <a:srgbClr val="000000"/>
                          </a:solidFill>
                          <a:effectLst/>
                          <a:latin typeface="Calibri"/>
                        </a:rPr>
                        <a:t>Ethical</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6507">
                <a:tc>
                  <a:txBody>
                    <a:bodyPr/>
                    <a:lstStyle/>
                    <a:p>
                      <a:pPr algn="ctr" fontAlgn="b"/>
                      <a:r>
                        <a:rPr lang="en-US" sz="1600" b="0" i="0" u="none" strike="noStrike">
                          <a:solidFill>
                            <a:srgbClr val="000000"/>
                          </a:solidFill>
                          <a:effectLst/>
                          <a:latin typeface="Calibri"/>
                        </a:rPr>
                        <a:t>.41**</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.56**</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.50**</a:t>
                      </a:r>
                    </a:p>
                  </a:txBody>
                  <a:tcPr marL="12700" marR="12700" marT="126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365125" y="103188"/>
            <a:ext cx="9007475" cy="1476375"/>
          </a:xfrm>
        </p:spPr>
        <p:txBody>
          <a:bodyPr/>
          <a:lstStyle/>
          <a:p>
            <a:pPr algn="ctr"/>
            <a:r>
              <a:rPr lang="en-US" altLang="en-US" smtClean="0">
                <a:latin typeface="Arial" panose="020B0604020202020204" pitchFamily="34" charset="0"/>
              </a:rPr>
              <a:t>Contextual Influences</a:t>
            </a:r>
            <a:br>
              <a:rPr lang="en-US" altLang="en-US" smtClean="0">
                <a:latin typeface="Arial" panose="020B0604020202020204" pitchFamily="34" charset="0"/>
              </a:rPr>
            </a:br>
            <a:r>
              <a:rPr lang="en-US" altLang="en-US" sz="2000" smtClean="0">
                <a:latin typeface="Arial" panose="020B0604020202020204" pitchFamily="34" charset="0"/>
              </a:rPr>
              <a:t>(</a:t>
            </a:r>
            <a:r>
              <a:rPr lang="en-US" altLang="en-US" sz="2000" i="1" smtClean="0">
                <a:latin typeface="Arial" panose="020B0604020202020204" pitchFamily="34" charset="0"/>
              </a:rPr>
              <a:t>Relationship strengths between classic factors and different types of voice</a:t>
            </a:r>
            <a:r>
              <a:rPr lang="en-US" altLang="en-US" sz="2000" smtClean="0">
                <a:latin typeface="Arial" panose="020B0604020202020204" pitchFamily="34" charset="0"/>
              </a:rPr>
              <a:t>)</a:t>
            </a:r>
          </a:p>
        </p:txBody>
      </p:sp>
      <p:graphicFrame>
        <p:nvGraphicFramePr>
          <p:cNvPr id="2" name="Table 1"/>
          <p:cNvGraphicFramePr>
            <a:graphicFrameLocks noGrp="1"/>
          </p:cNvGraphicFramePr>
          <p:nvPr/>
        </p:nvGraphicFramePr>
        <p:xfrm>
          <a:off x="914400" y="1676400"/>
          <a:ext cx="7543800" cy="4300538"/>
        </p:xfrm>
        <a:graphic>
          <a:graphicData uri="http://schemas.openxmlformats.org/drawingml/2006/table">
            <a:tbl>
              <a:tblPr/>
              <a:tblGrid>
                <a:gridCol w="2797175"/>
                <a:gridCol w="2182813"/>
                <a:gridCol w="2563812"/>
              </a:tblGrid>
              <a:tr h="3952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0" i="1" u="sng" strike="noStrike" cap="none" normalizeH="0" baseline="0">
                          <a:ln>
                            <a:noFill/>
                          </a:ln>
                          <a:solidFill>
                            <a:srgbClr val="000000"/>
                          </a:solidFill>
                          <a:effectLst/>
                          <a:latin typeface="Calibri" charset="0"/>
                          <a:ea typeface="MS PGothic" pitchFamily="34" charset="-128"/>
                          <a:cs typeface="MS PGothic" pitchFamily="34" charset="-128"/>
                        </a:rPr>
                        <a:t>Futility to Voice</a:t>
                      </a:r>
                    </a:p>
                  </a:txBody>
                  <a:tcPr marL="12700" marR="12700" marT="12697"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1" u="sng"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952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Promotive</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Prohibitive</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Ethical</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3952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rPr>
                        <a:t>-.62**</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rPr>
                        <a:t>-.64**</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rPr>
                        <a:t>-.50**</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3952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0" i="1" u="none" strike="noStrike" cap="none" normalizeH="0" baseline="0">
                          <a:ln>
                            <a:noFill/>
                          </a:ln>
                          <a:solidFill>
                            <a:srgbClr val="000000"/>
                          </a:solidFill>
                          <a:effectLst/>
                          <a:latin typeface="Calibri" charset="0"/>
                          <a:ea typeface="MS PGothic" pitchFamily="34" charset="-128"/>
                          <a:cs typeface="MS PGothic" pitchFamily="34" charset="-128"/>
                        </a:rPr>
                        <a:t>No significant difference</a:t>
                      </a:r>
                    </a:p>
                  </a:txBody>
                  <a:tcPr marL="12700" marR="12700" marT="12697"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r h="34797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a:noFill/>
                    </a:lnT>
                    <a:lnB>
                      <a:noFill/>
                    </a:lnB>
                    <a:lnTlToBr>
                      <a:noFill/>
                    </a:lnTlToBr>
                    <a:lnBlToTr>
                      <a:noFill/>
                    </a:lnBlToTr>
                    <a:noFill/>
                  </a:tcPr>
                </a:tc>
              </a:tr>
              <a:tr h="395256">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0" i="1" u="sng" strike="noStrike" cap="none" normalizeH="0" baseline="0">
                          <a:ln>
                            <a:noFill/>
                          </a:ln>
                          <a:solidFill>
                            <a:srgbClr val="000000"/>
                          </a:solidFill>
                          <a:effectLst/>
                          <a:latin typeface="Calibri" charset="0"/>
                          <a:ea typeface="MS PGothic" pitchFamily="34" charset="-128"/>
                          <a:cs typeface="MS PGothic" pitchFamily="34" charset="-128"/>
                        </a:rPr>
                        <a:t>Psychological Safety to Voice</a:t>
                      </a:r>
                    </a:p>
                  </a:txBody>
                  <a:tcPr marL="12700" marR="12700" marT="12697"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952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Promotive</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Prohibitive</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Ethical</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3952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rPr>
                        <a:t>.32*</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rPr>
                        <a:t>.71**</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rPr>
                        <a:t>.38**</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395256">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rgbClr val="000000"/>
                          </a:solidFill>
                          <a:effectLst/>
                          <a:latin typeface="Calibri" charset="0"/>
                          <a:ea typeface="MS PGothic" pitchFamily="34" charset="-128"/>
                          <a:cs typeface="MS PGothic" pitchFamily="34" charset="-128"/>
                        </a:rPr>
                        <a:t>Significant differences</a:t>
                      </a:r>
                    </a:p>
                  </a:txBody>
                  <a:tcPr marL="12700" marR="12700" marT="12697"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endParaRPr>
                    </a:p>
                  </a:txBody>
                  <a:tcPr marL="12700" marR="12700" marT="12697"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52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Promotive-Prohibitive</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Promotive-Ethical</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sng" strike="noStrike" cap="none" normalizeH="0" baseline="0">
                          <a:ln>
                            <a:noFill/>
                          </a:ln>
                          <a:solidFill>
                            <a:srgbClr val="000000"/>
                          </a:solidFill>
                          <a:effectLst/>
                          <a:latin typeface="Calibri" charset="0"/>
                          <a:ea typeface="MS PGothic" pitchFamily="34" charset="-128"/>
                          <a:cs typeface="MS PGothic" pitchFamily="34" charset="-128"/>
                        </a:rPr>
                        <a:t>Prohibitive-Ethical</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3952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rPr>
                        <a:t>**</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1" u="none" strike="noStrike" cap="none" normalizeH="0" baseline="0">
                          <a:ln>
                            <a:noFill/>
                          </a:ln>
                          <a:solidFill>
                            <a:srgbClr val="000000"/>
                          </a:solidFill>
                          <a:effectLst/>
                          <a:latin typeface="Calibri" charset="0"/>
                          <a:ea typeface="MS PGothic" pitchFamily="34" charset="-128"/>
                          <a:cs typeface="MS PGothic" pitchFamily="34" charset="-128"/>
                        </a:rPr>
                        <a:t>ns</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Calibri" charset="0"/>
                          <a:ea typeface="MS PGothic" pitchFamily="34" charset="-128"/>
                          <a:cs typeface="MS PGothic" pitchFamily="34" charset="-128"/>
                        </a:rPr>
                        <a:t>**</a:t>
                      </a:r>
                    </a:p>
                  </a:txBody>
                  <a:tcPr marL="12700" marR="12700" marT="126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tLang="en-US" smtClean="0">
                <a:latin typeface="Arial" panose="020B0604020202020204" pitchFamily="34" charset="0"/>
              </a:rPr>
              <a:t>Applying Lessons</a:t>
            </a:r>
          </a:p>
        </p:txBody>
      </p:sp>
      <p:sp>
        <p:nvSpPr>
          <p:cNvPr id="95234" name="Content Placeholder 2"/>
          <p:cNvSpPr>
            <a:spLocks noGrp="1"/>
          </p:cNvSpPr>
          <p:nvPr>
            <p:ph idx="1"/>
          </p:nvPr>
        </p:nvSpPr>
        <p:spPr>
          <a:xfrm>
            <a:off x="890588" y="1752600"/>
            <a:ext cx="7772400" cy="4800600"/>
          </a:xfrm>
        </p:spPr>
        <p:txBody>
          <a:bodyPr/>
          <a:lstStyle/>
          <a:p>
            <a:r>
              <a:rPr lang="en-US" altLang="en-US" smtClean="0"/>
              <a:t>Ethical voice is similar to other types of voice in some ways</a:t>
            </a:r>
          </a:p>
          <a:p>
            <a:r>
              <a:rPr lang="en-US" altLang="en-US" smtClean="0"/>
              <a:t>We can apply lessons from prior research</a:t>
            </a:r>
          </a:p>
          <a:p>
            <a:pPr lvl="1"/>
            <a:r>
              <a:rPr lang="en-US" altLang="en-US" smtClean="0"/>
              <a:t>Training regarding leadership behaviors</a:t>
            </a:r>
          </a:p>
          <a:p>
            <a:pPr lvl="1"/>
            <a:r>
              <a:rPr lang="en-US" altLang="en-US" smtClean="0"/>
              <a:t>Active solicitation in addition to passive approaches</a:t>
            </a:r>
          </a:p>
          <a:p>
            <a:pPr lvl="1"/>
            <a:r>
              <a:rPr lang="en-US" altLang="en-US" smtClean="0"/>
              <a:t>Don’t just put the onus on followers</a:t>
            </a:r>
          </a:p>
          <a:p>
            <a:pPr lvl="1"/>
            <a:r>
              <a:rPr lang="en-US" altLang="en-US" smtClean="0"/>
              <a:t>Perceived safety among one’s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3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23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2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tLang="en-US" smtClean="0">
                <a:latin typeface="Arial" panose="020B0604020202020204" pitchFamily="34" charset="0"/>
              </a:rPr>
              <a:t>Applying Lessons</a:t>
            </a:r>
          </a:p>
        </p:txBody>
      </p:sp>
      <p:sp>
        <p:nvSpPr>
          <p:cNvPr id="96258" name="Content Placeholder 2"/>
          <p:cNvSpPr>
            <a:spLocks noGrp="1"/>
          </p:cNvSpPr>
          <p:nvPr>
            <p:ph idx="1"/>
          </p:nvPr>
        </p:nvSpPr>
        <p:spPr/>
        <p:txBody>
          <a:bodyPr/>
          <a:lstStyle/>
          <a:p>
            <a:r>
              <a:rPr lang="en-US" altLang="en-US" smtClean="0"/>
              <a:t>Ethical voice does seem to be </a:t>
            </a:r>
            <a:r>
              <a:rPr lang="en-US" altLang="en-US" i="1" smtClean="0"/>
              <a:t>different</a:t>
            </a:r>
            <a:r>
              <a:rPr lang="en-US" altLang="en-US" smtClean="0"/>
              <a:t> </a:t>
            </a:r>
            <a:r>
              <a:rPr lang="en-US" altLang="en-US" i="1" smtClean="0"/>
              <a:t>in some ways</a:t>
            </a:r>
            <a:r>
              <a:rPr lang="en-US" altLang="en-US" smtClean="0"/>
              <a:t> from other types of employee voice</a:t>
            </a:r>
          </a:p>
          <a:p>
            <a:pPr lvl="1"/>
            <a:r>
              <a:rPr lang="en-US" altLang="en-US" smtClean="0"/>
              <a:t>It appears scarier to do</a:t>
            </a:r>
          </a:p>
          <a:p>
            <a:pPr lvl="1"/>
            <a:r>
              <a:rPr lang="en-US" altLang="en-US" smtClean="0"/>
              <a:t>Most likely to make one look bad</a:t>
            </a:r>
          </a:p>
          <a:p>
            <a:pPr lvl="1"/>
            <a:r>
              <a:rPr lang="en-US" altLang="en-US" smtClean="0"/>
              <a:t>Requires a HUGE amount of courage</a:t>
            </a:r>
          </a:p>
          <a:p>
            <a:pPr lvl="1"/>
            <a:r>
              <a:rPr lang="en-US" altLang="en-US" i="1" smtClean="0">
                <a:solidFill>
                  <a:srgbClr val="FF0000"/>
                </a:solidFill>
              </a:rPr>
              <a:t>People are much less confident about it</a:t>
            </a:r>
            <a:endParaRPr lang="en-US" altLang="en-US" smtClean="0"/>
          </a:p>
          <a:p>
            <a:r>
              <a:rPr lang="en-US" altLang="en-US" smtClean="0"/>
              <a:t>Perhaps we could begin addressing not only the access and channels for voice, but the fear and low confidence that people harbor</a:t>
            </a:r>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5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newyorknatives.com/wp-content/uploads/2013/04/Screen-Shot-2013-04-24-at-12.07.08-PM-585x3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899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tLang="en-US" smtClean="0">
                <a:latin typeface="Arial" panose="020B0604020202020204" pitchFamily="34" charset="0"/>
              </a:rPr>
              <a:t>Encouraging Speaking Up</a:t>
            </a:r>
          </a:p>
        </p:txBody>
      </p:sp>
      <p:sp>
        <p:nvSpPr>
          <p:cNvPr id="9" name="Oval 8"/>
          <p:cNvSpPr/>
          <p:nvPr/>
        </p:nvSpPr>
        <p:spPr bwMode="auto">
          <a:xfrm>
            <a:off x="3505200" y="1814513"/>
            <a:ext cx="2057400" cy="914400"/>
          </a:xfrm>
          <a:prstGeom prst="ellipse">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p>
            <a:pPr algn="ctr" eaLnBrk="1" hangingPunct="1">
              <a:defRPr/>
            </a:pPr>
            <a:r>
              <a:rPr lang="en-US" dirty="0">
                <a:latin typeface="Arial" charset="0"/>
                <a:ea typeface="ＭＳ Ｐゴシック" charset="-128"/>
              </a:rPr>
              <a:t>Leader Behaviors</a:t>
            </a:r>
          </a:p>
        </p:txBody>
      </p:sp>
      <p:sp>
        <p:nvSpPr>
          <p:cNvPr id="11" name="Rectangle 10"/>
          <p:cNvSpPr/>
          <p:nvPr/>
        </p:nvSpPr>
        <p:spPr bwMode="auto">
          <a:xfrm>
            <a:off x="762000" y="3394075"/>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defRPr/>
            </a:pPr>
            <a:endParaRPr lang="en-US" altLang="en-US" sz="1800" smtClean="0"/>
          </a:p>
          <a:p>
            <a:pPr algn="ctr" eaLnBrk="1" hangingPunct="1">
              <a:spcBef>
                <a:spcPct val="0"/>
              </a:spcBef>
              <a:buClrTx/>
              <a:buSzTx/>
              <a:buFontTx/>
              <a:buNone/>
              <a:defRPr/>
            </a:pPr>
            <a:r>
              <a:rPr lang="en-US" altLang="en-US" sz="1800" smtClean="0"/>
              <a:t>Consultation</a:t>
            </a:r>
          </a:p>
        </p:txBody>
      </p:sp>
      <p:sp>
        <p:nvSpPr>
          <p:cNvPr id="16" name="Rectangle 15"/>
          <p:cNvSpPr/>
          <p:nvPr/>
        </p:nvSpPr>
        <p:spPr bwMode="auto">
          <a:xfrm>
            <a:off x="4538663" y="3433763"/>
            <a:ext cx="17526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mtClean="0"/>
          </a:p>
          <a:p>
            <a:pPr algn="ctr" eaLnBrk="1" hangingPunct="1">
              <a:defRPr/>
            </a:pPr>
            <a:r>
              <a:rPr lang="en-US" altLang="en-US" smtClean="0"/>
              <a:t>Humility</a:t>
            </a:r>
          </a:p>
        </p:txBody>
      </p:sp>
      <p:sp>
        <p:nvSpPr>
          <p:cNvPr id="17" name="Rectangle 16"/>
          <p:cNvSpPr/>
          <p:nvPr/>
        </p:nvSpPr>
        <p:spPr bwMode="auto">
          <a:xfrm>
            <a:off x="2590800" y="3421063"/>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defRPr/>
            </a:pPr>
            <a:endParaRPr lang="en-US" altLang="en-US" sz="1800" smtClean="0"/>
          </a:p>
          <a:p>
            <a:pPr algn="ctr" eaLnBrk="1" hangingPunct="1">
              <a:spcBef>
                <a:spcPct val="0"/>
              </a:spcBef>
              <a:buClrTx/>
              <a:buSzTx/>
              <a:buFontTx/>
              <a:buNone/>
              <a:defRPr/>
            </a:pPr>
            <a:r>
              <a:rPr lang="en-US" altLang="en-US" sz="1800" smtClean="0"/>
              <a:t>Follow-up </a:t>
            </a:r>
          </a:p>
        </p:txBody>
      </p:sp>
      <p:sp>
        <p:nvSpPr>
          <p:cNvPr id="18" name="Rectangle 17"/>
          <p:cNvSpPr/>
          <p:nvPr/>
        </p:nvSpPr>
        <p:spPr bwMode="auto">
          <a:xfrm>
            <a:off x="6596063" y="3452813"/>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800" dirty="0" smtClean="0"/>
              <a:t>Reducing Power</a:t>
            </a:r>
          </a:p>
          <a:p>
            <a:pPr algn="ctr" eaLnBrk="1" hangingPunct="1">
              <a:defRPr/>
            </a:pPr>
            <a:r>
              <a:rPr lang="en-US" altLang="en-US" sz="1800" dirty="0" smtClean="0"/>
              <a:t>Differences</a:t>
            </a:r>
          </a:p>
        </p:txBody>
      </p:sp>
      <p:cxnSp>
        <p:nvCxnSpPr>
          <p:cNvPr id="97287" name="Straight Connector 19"/>
          <p:cNvCxnSpPr>
            <a:cxnSpLocks noChangeShapeType="1"/>
            <a:stCxn id="9" idx="3"/>
          </p:cNvCxnSpPr>
          <p:nvPr/>
        </p:nvCxnSpPr>
        <p:spPr bwMode="auto">
          <a:xfrm flipH="1">
            <a:off x="1828800" y="2595563"/>
            <a:ext cx="1978025" cy="74295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7288" name="Straight Connector 21"/>
          <p:cNvCxnSpPr>
            <a:cxnSpLocks noChangeShapeType="1"/>
          </p:cNvCxnSpPr>
          <p:nvPr/>
        </p:nvCxnSpPr>
        <p:spPr bwMode="auto">
          <a:xfrm flipH="1">
            <a:off x="3657600" y="2751138"/>
            <a:ext cx="533400" cy="625475"/>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7289" name="Straight Connector 23"/>
          <p:cNvCxnSpPr>
            <a:cxnSpLocks noChangeShapeType="1"/>
          </p:cNvCxnSpPr>
          <p:nvPr/>
        </p:nvCxnSpPr>
        <p:spPr bwMode="auto">
          <a:xfrm>
            <a:off x="4724400" y="2728913"/>
            <a:ext cx="550863" cy="6477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7290" name="Straight Connector 28"/>
          <p:cNvCxnSpPr>
            <a:cxnSpLocks noChangeShapeType="1"/>
          </p:cNvCxnSpPr>
          <p:nvPr/>
        </p:nvCxnSpPr>
        <p:spPr bwMode="auto">
          <a:xfrm>
            <a:off x="5295900" y="2614613"/>
            <a:ext cx="1828800" cy="8382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 name="Rectangle 11"/>
          <p:cNvSpPr/>
          <p:nvPr/>
        </p:nvSpPr>
        <p:spPr bwMode="auto">
          <a:xfrm>
            <a:off x="762000" y="4419600"/>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defRPr/>
            </a:pPr>
            <a:endParaRPr lang="en-US" altLang="en-US" sz="1800" dirty="0" smtClean="0"/>
          </a:p>
          <a:p>
            <a:pPr algn="ctr" eaLnBrk="1" hangingPunct="1">
              <a:spcBef>
                <a:spcPct val="0"/>
              </a:spcBef>
              <a:buClrTx/>
              <a:buSzTx/>
              <a:buFontTx/>
              <a:buNone/>
              <a:defRPr/>
            </a:pPr>
            <a:r>
              <a:rPr lang="en-US" altLang="en-US" sz="1800" dirty="0" smtClean="0"/>
              <a:t>Soliciting Information</a:t>
            </a:r>
          </a:p>
        </p:txBody>
      </p:sp>
      <p:sp>
        <p:nvSpPr>
          <p:cNvPr id="13" name="Rectangle 12"/>
          <p:cNvSpPr/>
          <p:nvPr/>
        </p:nvSpPr>
        <p:spPr bwMode="auto">
          <a:xfrm>
            <a:off x="4533900" y="4419600"/>
            <a:ext cx="17526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800" dirty="0" smtClean="0"/>
              <a:t>Acknowledging Fallibility</a:t>
            </a:r>
          </a:p>
        </p:txBody>
      </p:sp>
      <p:sp>
        <p:nvSpPr>
          <p:cNvPr id="14" name="Rectangle 13"/>
          <p:cNvSpPr/>
          <p:nvPr/>
        </p:nvSpPr>
        <p:spPr bwMode="auto">
          <a:xfrm>
            <a:off x="6604000" y="4419600"/>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800" dirty="0" smtClean="0"/>
              <a:t>Avoiding Hierarchy Triggers</a:t>
            </a:r>
          </a:p>
        </p:txBody>
      </p:sp>
      <p:sp>
        <p:nvSpPr>
          <p:cNvPr id="15" name="Rectangle 14"/>
          <p:cNvSpPr/>
          <p:nvPr/>
        </p:nvSpPr>
        <p:spPr bwMode="auto">
          <a:xfrm>
            <a:off x="2590800" y="4395788"/>
            <a:ext cx="1600200" cy="914400"/>
          </a:xfrm>
          <a:prstGeom prst="rect">
            <a:avLst/>
          </a:prstGeom>
          <a:solidFill>
            <a:schemeClr val="accent1">
              <a:lumMod val="60000"/>
              <a:lumOff val="40000"/>
            </a:schemeClr>
          </a:solidFill>
          <a:ln w="28575" cap="sq" cmpd="sng" algn="ctr">
            <a:solidFill>
              <a:schemeClr val="tx1"/>
            </a:solidFill>
            <a:prstDash val="solid"/>
            <a:round/>
            <a:headEnd type="none" w="sm" len="sm"/>
            <a:tailEnd type="none" w="sm" len="sm"/>
          </a:ln>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dirty="0" smtClean="0"/>
              <a:t>Taking Timely Action</a:t>
            </a:r>
          </a:p>
        </p:txBody>
      </p:sp>
      <p:sp>
        <p:nvSpPr>
          <p:cNvPr id="78863" name="TextBox 1"/>
          <p:cNvSpPr txBox="1">
            <a:spLocks noChangeArrowheads="1"/>
          </p:cNvSpPr>
          <p:nvPr/>
        </p:nvSpPr>
        <p:spPr bwMode="auto">
          <a:xfrm>
            <a:off x="76200" y="5562600"/>
            <a:ext cx="9009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200" b="1">
                <a:solidFill>
                  <a:srgbClr val="FF0000"/>
                </a:solidFill>
              </a:rPr>
              <a:t>But!</a:t>
            </a:r>
          </a:p>
          <a:p>
            <a:pPr algn="ctr"/>
            <a:r>
              <a:rPr lang="en-US" altLang="en-US" sz="2000"/>
              <a:t>Much more information is needed if we really want to encourage ethical voice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3"/>
          <p:cNvSpPr>
            <a:spLocks noGrp="1"/>
          </p:cNvSpPr>
          <p:nvPr>
            <p:ph type="title"/>
          </p:nvPr>
        </p:nvSpPr>
        <p:spPr>
          <a:xfrm>
            <a:off x="722313" y="2743200"/>
            <a:ext cx="7772400" cy="1362075"/>
          </a:xfrm>
        </p:spPr>
        <p:txBody>
          <a:bodyPr anchor="ctr"/>
          <a:lstStyle/>
          <a:p>
            <a:pPr algn="ctr"/>
            <a:r>
              <a:rPr lang="en-US" altLang="en-US" cap="none" smtClean="0">
                <a:latin typeface="Arial" panose="020B0604020202020204" pitchFamily="34" charset="0"/>
              </a:rPr>
              <a:t>THANK YOU</a:t>
            </a:r>
          </a:p>
        </p:txBody>
      </p:sp>
      <p:sp>
        <p:nvSpPr>
          <p:cNvPr id="99330" name="Text Placeholder 4"/>
          <p:cNvSpPr>
            <a:spLocks noGrp="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722313" y="3286125"/>
            <a:ext cx="8421687" cy="1362075"/>
          </a:xfrm>
        </p:spPr>
        <p:txBody>
          <a:bodyPr/>
          <a:lstStyle/>
          <a:p>
            <a:r>
              <a:rPr lang="en-US" altLang="en-US" cap="none" smtClean="0">
                <a:latin typeface="Arial" panose="020B0604020202020204" pitchFamily="34" charset="0"/>
              </a:rPr>
              <a:t>APPENDIX/ADDITIONAL SLIDES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tLang="en-US" smtClean="0">
                <a:latin typeface="Arial" panose="020B0604020202020204" pitchFamily="34" charset="0"/>
              </a:rPr>
              <a:t>Full Ranking Data</a:t>
            </a:r>
          </a:p>
        </p:txBody>
      </p:sp>
      <p:graphicFrame>
        <p:nvGraphicFramePr>
          <p:cNvPr id="4" name="Table 3"/>
          <p:cNvGraphicFramePr>
            <a:graphicFrameLocks noGrp="1"/>
          </p:cNvGraphicFramePr>
          <p:nvPr/>
        </p:nvGraphicFramePr>
        <p:xfrm>
          <a:off x="1066800" y="1524000"/>
          <a:ext cx="7010400" cy="5029200"/>
        </p:xfrm>
        <a:graphic>
          <a:graphicData uri="http://schemas.openxmlformats.org/drawingml/2006/table">
            <a:tbl>
              <a:tblPr/>
              <a:tblGrid>
                <a:gridCol w="2205051"/>
                <a:gridCol w="1560178"/>
                <a:gridCol w="1643388"/>
                <a:gridCol w="1601783"/>
              </a:tblGrid>
              <a:tr h="209550">
                <a:tc>
                  <a:txBody>
                    <a:bodyPr/>
                    <a:lstStyle/>
                    <a:p>
                      <a:pPr algn="l" fontAlgn="b"/>
                      <a:r>
                        <a:rPr lang="en-US" sz="1200" b="1" i="0" u="sng" strike="noStrike">
                          <a:solidFill>
                            <a:srgbClr val="000000"/>
                          </a:solidFill>
                          <a:effectLst/>
                          <a:latin typeface="Times New Roman"/>
                        </a:rPr>
                        <a:t>Easy</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1st</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2nd</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3rd</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0" i="0" u="none" strike="noStrike">
                          <a:solidFill>
                            <a:srgbClr val="000000"/>
                          </a:solidFill>
                          <a:effectLst/>
                          <a:latin typeface="Times New Roman"/>
                        </a:rPr>
                        <a:t>Promotive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57</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34</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15</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550">
                <a:tc>
                  <a:txBody>
                    <a:bodyPr/>
                    <a:lstStyle/>
                    <a:p>
                      <a:pPr algn="l" fontAlgn="b"/>
                      <a:r>
                        <a:rPr lang="en-US" sz="1200" b="0" i="0" u="none" strike="noStrike">
                          <a:solidFill>
                            <a:srgbClr val="000000"/>
                          </a:solidFill>
                          <a:effectLst/>
                          <a:latin typeface="Times New Roman"/>
                        </a:rPr>
                        <a:t>Prohibitive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32</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35</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27</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550">
                <a:tc>
                  <a:txBody>
                    <a:bodyPr/>
                    <a:lstStyle/>
                    <a:p>
                      <a:pPr algn="l" fontAlgn="b"/>
                      <a:r>
                        <a:rPr lang="en-US" sz="1200" b="1" i="0" u="none" strike="noStrike">
                          <a:solidFill>
                            <a:srgbClr val="FF0000"/>
                          </a:solidFill>
                          <a:effectLst/>
                          <a:latin typeface="Times New Roman"/>
                        </a:rPr>
                        <a:t>Ethical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11</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31</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58</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9550">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1" i="0" u="sng" strike="noStrike">
                          <a:solidFill>
                            <a:srgbClr val="000000"/>
                          </a:solidFill>
                          <a:effectLst/>
                          <a:latin typeface="Times New Roman"/>
                        </a:rPr>
                        <a:t>Scary</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1st</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2nd</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3rd</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0" i="0" u="none" strike="noStrike">
                          <a:solidFill>
                            <a:srgbClr val="000000"/>
                          </a:solidFill>
                          <a:effectLst/>
                          <a:latin typeface="Times New Roman"/>
                        </a:rPr>
                        <a:t>Promotive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9</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27</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60</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550">
                <a:tc>
                  <a:txBody>
                    <a:bodyPr/>
                    <a:lstStyle/>
                    <a:p>
                      <a:pPr algn="l" fontAlgn="b"/>
                      <a:r>
                        <a:rPr lang="en-US" sz="1200" b="0" i="0" u="none" strike="noStrike">
                          <a:solidFill>
                            <a:srgbClr val="000000"/>
                          </a:solidFill>
                          <a:effectLst/>
                          <a:latin typeface="Times New Roman"/>
                        </a:rPr>
                        <a:t>Prohibitive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32</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47</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22</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550">
                <a:tc>
                  <a:txBody>
                    <a:bodyPr/>
                    <a:lstStyle/>
                    <a:p>
                      <a:pPr algn="l" fontAlgn="b"/>
                      <a:r>
                        <a:rPr lang="en-US" sz="1200" b="1" i="0" u="none" strike="noStrike">
                          <a:solidFill>
                            <a:srgbClr val="FF0000"/>
                          </a:solidFill>
                          <a:effectLst/>
                          <a:latin typeface="Times New Roman"/>
                        </a:rPr>
                        <a:t>Ethical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58</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24</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16</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9550">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1" i="0" u="sng" strike="noStrike">
                          <a:solidFill>
                            <a:srgbClr val="000000"/>
                          </a:solidFill>
                          <a:effectLst/>
                          <a:latin typeface="Times New Roman"/>
                        </a:rPr>
                        <a:t>Hurtful to others</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1st</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2nd</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3rd</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0" i="0" u="none" strike="noStrike">
                          <a:solidFill>
                            <a:srgbClr val="000000"/>
                          </a:solidFill>
                          <a:effectLst/>
                          <a:latin typeface="Times New Roman"/>
                        </a:rPr>
                        <a:t>Promotive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6</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14</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79</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550">
                <a:tc>
                  <a:txBody>
                    <a:bodyPr/>
                    <a:lstStyle/>
                    <a:p>
                      <a:pPr algn="l" fontAlgn="b"/>
                      <a:r>
                        <a:rPr lang="en-US" sz="1200" b="0" i="0" u="none" strike="noStrike">
                          <a:solidFill>
                            <a:srgbClr val="000000"/>
                          </a:solidFill>
                          <a:effectLst/>
                          <a:latin typeface="Times New Roman"/>
                        </a:rPr>
                        <a:t>Prohibitive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47</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40</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16</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550">
                <a:tc>
                  <a:txBody>
                    <a:bodyPr/>
                    <a:lstStyle/>
                    <a:p>
                      <a:pPr algn="l" fontAlgn="b"/>
                      <a:r>
                        <a:rPr lang="en-US" sz="1200" b="1" i="0" u="none" strike="noStrike">
                          <a:solidFill>
                            <a:srgbClr val="FF0000"/>
                          </a:solidFill>
                          <a:effectLst/>
                          <a:latin typeface="Times New Roman"/>
                        </a:rPr>
                        <a:t>Ethical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47</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47</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5</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9550">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1" i="0" u="sng" strike="noStrike">
                          <a:solidFill>
                            <a:srgbClr val="000000"/>
                          </a:solidFill>
                          <a:effectLst/>
                          <a:latin typeface="Times New Roman"/>
                        </a:rPr>
                        <a:t>Make me look bad</a:t>
                      </a:r>
                    </a:p>
                  </a:txBody>
                  <a:tcPr marL="12258" marR="12258" marT="122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1st</a:t>
                      </a: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2nd</a:t>
                      </a: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3rd</a:t>
                      </a:r>
                    </a:p>
                  </a:txBody>
                  <a:tcPr marL="12258" marR="12258" marT="1225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0" i="0" u="none" strike="noStrike">
                          <a:solidFill>
                            <a:srgbClr val="000000"/>
                          </a:solidFill>
                          <a:effectLst/>
                          <a:latin typeface="Times New Roman"/>
                        </a:rPr>
                        <a:t>Promotive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14</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21</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62</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550">
                <a:tc>
                  <a:txBody>
                    <a:bodyPr/>
                    <a:lstStyle/>
                    <a:p>
                      <a:pPr algn="l" fontAlgn="b"/>
                      <a:r>
                        <a:rPr lang="en-US" sz="1200" b="0" i="0" u="none" strike="noStrike">
                          <a:solidFill>
                            <a:srgbClr val="000000"/>
                          </a:solidFill>
                          <a:effectLst/>
                          <a:latin typeface="Times New Roman"/>
                        </a:rPr>
                        <a:t>Prohibitive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35</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41</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22</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550">
                <a:tc>
                  <a:txBody>
                    <a:bodyPr/>
                    <a:lstStyle/>
                    <a:p>
                      <a:pPr algn="l" fontAlgn="b"/>
                      <a:r>
                        <a:rPr lang="en-US" sz="1200" b="1" i="0" u="none" strike="noStrike">
                          <a:solidFill>
                            <a:srgbClr val="FF0000"/>
                          </a:solidFill>
                          <a:effectLst/>
                          <a:latin typeface="Times New Roman"/>
                        </a:rPr>
                        <a:t>Ethical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51</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38</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16</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9550">
                <a:tc>
                  <a:txBody>
                    <a:bodyPr/>
                    <a:lstStyle/>
                    <a:p>
                      <a:pPr algn="l"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Times New Roman"/>
                      </a:endParaRPr>
                    </a:p>
                  </a:txBody>
                  <a:tcPr marL="12258" marR="12258" marT="122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1" i="0" u="sng" strike="noStrike">
                          <a:solidFill>
                            <a:srgbClr val="000000"/>
                          </a:solidFill>
                          <a:effectLst/>
                          <a:latin typeface="Times New Roman"/>
                        </a:rPr>
                        <a:t>Confidence about</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1st</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2nd</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Ranking 3rd</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0" i="0" u="none" strike="noStrike">
                          <a:solidFill>
                            <a:srgbClr val="000000"/>
                          </a:solidFill>
                          <a:effectLst/>
                          <a:latin typeface="Times New Roman"/>
                        </a:rPr>
                        <a:t>Promotive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63</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28</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14</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550">
                <a:tc>
                  <a:txBody>
                    <a:bodyPr/>
                    <a:lstStyle/>
                    <a:p>
                      <a:pPr algn="l" fontAlgn="b"/>
                      <a:r>
                        <a:rPr lang="en-US" sz="1200" b="0" i="0" u="none" strike="noStrike">
                          <a:solidFill>
                            <a:srgbClr val="000000"/>
                          </a:solidFill>
                          <a:effectLst/>
                          <a:latin typeface="Times New Roman"/>
                        </a:rPr>
                        <a:t>Prohibitive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25</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30</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Times New Roman"/>
                        </a:rPr>
                        <a:t>40</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550">
                <a:tc>
                  <a:txBody>
                    <a:bodyPr/>
                    <a:lstStyle/>
                    <a:p>
                      <a:pPr algn="l" fontAlgn="b"/>
                      <a:r>
                        <a:rPr lang="en-US" sz="1200" b="1" i="0" u="none" strike="noStrike">
                          <a:solidFill>
                            <a:srgbClr val="FF0000"/>
                          </a:solidFill>
                          <a:effectLst/>
                          <a:latin typeface="Times New Roman"/>
                        </a:rPr>
                        <a:t>Ethical Voice</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12</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a:rPr>
                        <a:t>42</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FF0000"/>
                          </a:solidFill>
                          <a:effectLst/>
                          <a:latin typeface="Times New Roman"/>
                        </a:rPr>
                        <a:t>46</a:t>
                      </a:r>
                    </a:p>
                  </a:txBody>
                  <a:tcPr marL="12258" marR="12258" marT="12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a:xfrm>
            <a:off x="914400" y="228600"/>
            <a:ext cx="7391400" cy="1143000"/>
          </a:xfrm>
        </p:spPr>
        <p:txBody>
          <a:bodyPr/>
          <a:lstStyle/>
          <a:p>
            <a:pPr algn="ctr" eaLnBrk="1" hangingPunct="1"/>
            <a:r>
              <a:rPr lang="en-US" altLang="en-US" smtClean="0">
                <a:latin typeface="Arial" panose="020B0604020202020204" pitchFamily="34" charset="0"/>
              </a:rPr>
              <a:t>People Often </a:t>
            </a:r>
            <a:r>
              <a:rPr lang="en-US" altLang="en-US" u="sng" smtClean="0">
                <a:latin typeface="Arial" panose="020B0604020202020204" pitchFamily="34" charset="0"/>
              </a:rPr>
              <a:t>Don’</a:t>
            </a:r>
            <a:r>
              <a:rPr lang="en-US" altLang="ja-JP" u="sng" smtClean="0">
                <a:latin typeface="Arial" panose="020B0604020202020204" pitchFamily="34" charset="0"/>
              </a:rPr>
              <a:t>t</a:t>
            </a:r>
            <a:r>
              <a:rPr lang="en-US" altLang="ja-JP" smtClean="0">
                <a:latin typeface="Arial" panose="020B0604020202020204" pitchFamily="34" charset="0"/>
              </a:rPr>
              <a:t> Speak Up</a:t>
            </a:r>
            <a:endParaRPr lang="en-US" altLang="en-US" smtClean="0">
              <a:latin typeface="Arial" panose="020B0604020202020204" pitchFamily="34" charset="0"/>
            </a:endParaRPr>
          </a:p>
        </p:txBody>
      </p:sp>
      <p:sp>
        <p:nvSpPr>
          <p:cNvPr id="25602" name="Rectangle 3"/>
          <p:cNvSpPr>
            <a:spLocks noGrp="1" noChangeArrowheads="1"/>
          </p:cNvSpPr>
          <p:nvPr>
            <p:ph type="body" idx="4294967295"/>
          </p:nvPr>
        </p:nvSpPr>
        <p:spPr>
          <a:xfrm>
            <a:off x="742950" y="1828800"/>
            <a:ext cx="7734300" cy="4530725"/>
          </a:xfrm>
        </p:spPr>
        <p:txBody>
          <a:bodyPr/>
          <a:lstStyle/>
          <a:p>
            <a:pPr lvl="1" eaLnBrk="1" hangingPunct="1">
              <a:spcBef>
                <a:spcPts val="1200"/>
              </a:spcBef>
            </a:pPr>
            <a:r>
              <a:rPr lang="en-US" altLang="en-US" sz="2000" smtClean="0"/>
              <a:t>In a study of employees from 22 diverse organizations, 70% reported feeling afraid to speak up about certain issues (Ryan &amp; Oestreich, 1991)</a:t>
            </a:r>
          </a:p>
          <a:p>
            <a:pPr lvl="1" eaLnBrk="1" hangingPunct="1">
              <a:spcBef>
                <a:spcPts val="1200"/>
              </a:spcBef>
            </a:pPr>
            <a:r>
              <a:rPr lang="en-US" altLang="en-US" sz="2000" smtClean="0"/>
              <a:t>In a study of 40 early-career professionals, 85% felt they could not speak up about one or more issues of concern:  including ethical issues  (Milliken, Morrison, &amp; Hewlin, 2003)</a:t>
            </a:r>
          </a:p>
          <a:p>
            <a:pPr lvl="1" eaLnBrk="1" hangingPunct="1">
              <a:spcBef>
                <a:spcPts val="1200"/>
              </a:spcBef>
            </a:pPr>
            <a:r>
              <a:rPr lang="en-US" altLang="en-US" sz="2000" smtClean="0"/>
              <a:t>Fewer than 10% of health care professionals confront their colleagues when they become aware of poor clinical judgment   (Souba et al., 2011)</a:t>
            </a:r>
          </a:p>
          <a:p>
            <a:pPr lvl="1" eaLnBrk="1" hangingPunct="1">
              <a:spcBef>
                <a:spcPts val="1200"/>
              </a:spcBef>
            </a:pPr>
            <a:r>
              <a:rPr lang="en-US" altLang="en-US" sz="2000" smtClean="0"/>
              <a:t>Research suggests that only about half of all employees who observe wrongdoing report it  (Miceli et al., 2008)</a:t>
            </a:r>
          </a:p>
          <a:p>
            <a:pPr lvl="1" eaLnBrk="1" hangingPunct="1">
              <a:spcBef>
                <a:spcPts val="1200"/>
              </a:spcBef>
            </a:pPr>
            <a:r>
              <a:rPr lang="en-US" altLang="en-US" sz="2000" smtClean="0"/>
              <a:t>Lower status employees particularly likely to remain silent (Morrison, See &amp; Pan, 2014)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smtClean="0">
                <a:latin typeface="Arial" panose="020B0604020202020204" pitchFamily="34" charset="0"/>
              </a:rPr>
              <a:t>The Psychology of Silence</a:t>
            </a:r>
          </a:p>
        </p:txBody>
      </p:sp>
      <p:pic>
        <p:nvPicPr>
          <p:cNvPr id="27650" name="Picture 2" descr="speak-no-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749675"/>
            <a:ext cx="27543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5"/>
          <p:cNvSpPr>
            <a:spLocks noChangeArrowheads="1"/>
          </p:cNvSpPr>
          <p:nvPr/>
        </p:nvSpPr>
        <p:spPr bwMode="auto">
          <a:xfrm>
            <a:off x="914400" y="1795463"/>
            <a:ext cx="2209800" cy="1100137"/>
          </a:xfrm>
          <a:prstGeom prst="ellipse">
            <a:avLst/>
          </a:prstGeom>
          <a:solidFill>
            <a:schemeClr val="accent1"/>
          </a:solidFill>
          <a:ln w="19050" cap="sq">
            <a:solidFill>
              <a:schemeClr val="tx1"/>
            </a:solidFill>
            <a:round/>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  Futility</a:t>
            </a:r>
          </a:p>
        </p:txBody>
      </p:sp>
      <p:cxnSp>
        <p:nvCxnSpPr>
          <p:cNvPr id="10" name="Straight Arrow Connector 10"/>
          <p:cNvCxnSpPr>
            <a:cxnSpLocks noChangeShapeType="1"/>
          </p:cNvCxnSpPr>
          <p:nvPr/>
        </p:nvCxnSpPr>
        <p:spPr bwMode="auto">
          <a:xfrm>
            <a:off x="2743200" y="2801938"/>
            <a:ext cx="990600" cy="779462"/>
          </a:xfrm>
          <a:prstGeom prst="straightConnector1">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11" name="Oval 6"/>
          <p:cNvSpPr>
            <a:spLocks noChangeArrowheads="1"/>
          </p:cNvSpPr>
          <p:nvPr/>
        </p:nvSpPr>
        <p:spPr bwMode="auto">
          <a:xfrm>
            <a:off x="5943600" y="1835150"/>
            <a:ext cx="2209800" cy="1060450"/>
          </a:xfrm>
          <a:prstGeom prst="ellipse">
            <a:avLst/>
          </a:prstGeom>
          <a:solidFill>
            <a:schemeClr val="accent1"/>
          </a:solidFill>
          <a:ln w="19050" cap="sq">
            <a:solidFill>
              <a:schemeClr val="tx1"/>
            </a:solidFill>
            <a:round/>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     </a:t>
            </a:r>
            <a:r>
              <a:rPr lang="en-US" altLang="en-US" sz="2800"/>
              <a:t>Fear</a:t>
            </a:r>
          </a:p>
        </p:txBody>
      </p:sp>
      <p:cxnSp>
        <p:nvCxnSpPr>
          <p:cNvPr id="16" name="Straight Arrow Connector 10"/>
          <p:cNvCxnSpPr>
            <a:cxnSpLocks noChangeShapeType="1"/>
          </p:cNvCxnSpPr>
          <p:nvPr/>
        </p:nvCxnSpPr>
        <p:spPr bwMode="auto">
          <a:xfrm flipH="1">
            <a:off x="5486400" y="2824163"/>
            <a:ext cx="812800" cy="757237"/>
          </a:xfrm>
          <a:prstGeom prst="straightConnector1">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1338263" y="5922963"/>
            <a:ext cx="632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solidFill>
                  <a:srgbClr val="FF0000"/>
                </a:solidFill>
              </a:rPr>
              <a:t>Employees need to feel that speaking up is psychologically safe and worth the effort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947E771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617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4"/>
          <p:cNvSpPr>
            <a:spLocks noGrp="1" noChangeArrowheads="1"/>
          </p:cNvSpPr>
          <p:nvPr>
            <p:ph type="title" idx="4294967295"/>
          </p:nvPr>
        </p:nvSpPr>
        <p:spPr/>
        <p:txBody>
          <a:bodyPr/>
          <a:lstStyle/>
          <a:p>
            <a:r>
              <a:rPr lang="en-US" altLang="en-US" smtClean="0">
                <a:latin typeface="Arial" panose="020B0604020202020204" pitchFamily="34" charset="0"/>
              </a:rPr>
              <a:t>Futility:  It’s not worth the effort  -- No one wants to hear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ja-JP" altLang="en-US" smtClean="0">
                <a:latin typeface="Arial" panose="020B0604020202020204" pitchFamily="34" charset="0"/>
              </a:rPr>
              <a:t>“</a:t>
            </a:r>
            <a:r>
              <a:rPr lang="en-US" altLang="ja-JP" smtClean="0">
                <a:latin typeface="Arial" panose="020B0604020202020204" pitchFamily="34" charset="0"/>
              </a:rPr>
              <a:t>Deaf Ear Syndrome</a:t>
            </a:r>
            <a:r>
              <a:rPr lang="ja-JP" altLang="en-US" smtClean="0">
                <a:latin typeface="Arial" panose="020B0604020202020204" pitchFamily="34" charset="0"/>
              </a:rPr>
              <a:t>”</a:t>
            </a:r>
            <a:endParaRPr lang="en-US" altLang="en-US" smtClean="0">
              <a:latin typeface="Arial" panose="020B0604020202020204" pitchFamily="34" charset="0"/>
            </a:endParaRPr>
          </a:p>
        </p:txBody>
      </p:sp>
      <p:sp>
        <p:nvSpPr>
          <p:cNvPr id="57347" name="Content Placeholder 2"/>
          <p:cNvSpPr>
            <a:spLocks noGrp="1"/>
          </p:cNvSpPr>
          <p:nvPr>
            <p:ph idx="1"/>
          </p:nvPr>
        </p:nvSpPr>
        <p:spPr>
          <a:xfrm>
            <a:off x="1295400" y="3810000"/>
            <a:ext cx="3810000" cy="1711325"/>
          </a:xfrm>
        </p:spPr>
        <p:txBody>
          <a:bodyPr/>
          <a:lstStyle/>
          <a:p>
            <a:r>
              <a:rPr lang="en-US" altLang="en-US" smtClean="0"/>
              <a:t>Threat</a:t>
            </a:r>
          </a:p>
          <a:p>
            <a:r>
              <a:rPr lang="en-US" altLang="en-US" smtClean="0"/>
              <a:t>Overload</a:t>
            </a:r>
          </a:p>
          <a:p>
            <a:r>
              <a:rPr lang="en-US" altLang="en-US" smtClean="0"/>
              <a:t>Beliefs</a:t>
            </a:r>
          </a:p>
        </p:txBody>
      </p:sp>
      <p:pic>
        <p:nvPicPr>
          <p:cNvPr id="31747" name="Picture 4" descr="http://www.whatsamsawtoday.com/wp-content/uploads/2011/08/not-liste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86125"/>
            <a:ext cx="38957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1"/>
          <p:cNvSpPr txBox="1">
            <a:spLocks noChangeArrowheads="1"/>
          </p:cNvSpPr>
          <p:nvPr/>
        </p:nvSpPr>
        <p:spPr bwMode="auto">
          <a:xfrm>
            <a:off x="990600" y="1905000"/>
            <a:ext cx="7391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t>It is hard for managers to be open and responsive to negative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204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28800" y="908050"/>
            <a:ext cx="5867400" cy="5492750"/>
            <a:chOff x="1296" y="572"/>
            <a:chExt cx="3168" cy="3176"/>
          </a:xfrm>
        </p:grpSpPr>
        <p:graphicFrame>
          <p:nvGraphicFramePr>
            <p:cNvPr id="33795" name="Object 3"/>
            <p:cNvGraphicFramePr>
              <a:graphicFrameLocks noChangeAspect="1"/>
            </p:cNvGraphicFramePr>
            <p:nvPr/>
          </p:nvGraphicFramePr>
          <p:xfrm>
            <a:off x="1296" y="572"/>
            <a:ext cx="3168" cy="3176"/>
          </p:xfrm>
          <a:graphic>
            <a:graphicData uri="http://schemas.openxmlformats.org/presentationml/2006/ole">
              <mc:AlternateContent xmlns:mc="http://schemas.openxmlformats.org/markup-compatibility/2006">
                <mc:Choice xmlns:v="urn:schemas-microsoft-com:vml" Requires="v">
                  <p:oleObj spid="_x0000_s33797" name="Image" r:id="rId4" imgW="5028571" imgH="5041270" progId="Photoshop.Image.7">
                    <p:embed/>
                  </p:oleObj>
                </mc:Choice>
                <mc:Fallback>
                  <p:oleObj name="Image" r:id="rId4" imgW="5028571" imgH="5041270" progId="Photoshop.Image.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572"/>
                          <a:ext cx="3168" cy="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2400" y="3504"/>
            <a:ext cx="912" cy="144"/>
          </p:xfrm>
          <a:graphic>
            <a:graphicData uri="http://schemas.openxmlformats.org/presentationml/2006/ole">
              <mc:AlternateContent xmlns:mc="http://schemas.openxmlformats.org/markup-compatibility/2006">
                <mc:Choice xmlns:v="urn:schemas-microsoft-com:vml" Requires="v">
                  <p:oleObj spid="_x0000_s33798" name="Image" r:id="rId6" imgW="1447619" imgH="228249" progId="Photoshop.Image.7">
                    <p:embed/>
                  </p:oleObj>
                </mc:Choice>
                <mc:Fallback>
                  <p:oleObj name="Image" r:id="rId6" imgW="1447619" imgH="228249" progId="Photoshop.Image.7">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3504"/>
                          <a:ext cx="91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33794" name="Rectangle 6"/>
          <p:cNvSpPr>
            <a:spLocks noGrp="1" noChangeArrowheads="1"/>
          </p:cNvSpPr>
          <p:nvPr>
            <p:ph type="title" idx="4294967295"/>
          </p:nvPr>
        </p:nvSpPr>
        <p:spPr>
          <a:xfrm>
            <a:off x="914400" y="277813"/>
            <a:ext cx="7924800" cy="1143000"/>
          </a:xfrm>
        </p:spPr>
        <p:txBody>
          <a:bodyPr/>
          <a:lstStyle/>
          <a:p>
            <a:r>
              <a:rPr lang="en-US" altLang="en-US" smtClean="0">
                <a:latin typeface="Arial" panose="020B0604020202020204" pitchFamily="34" charset="0"/>
              </a:rPr>
              <a:t>Fear: Speaking up is Dangerous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yers">
  <a:themeElements>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8">
    <a:dk1>
      <a:sysClr val="windowText" lastClr="000000"/>
    </a:dk1>
    <a:lt1>
      <a:sysClr val="window" lastClr="FFFFFF"/>
    </a:lt1>
    <a:dk2>
      <a:srgbClr val="1F497D"/>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70C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2874</TotalTime>
  <Words>2370</Words>
  <Application>Microsoft Office PowerPoint</Application>
  <PresentationFormat>On-screen Show (4:3)</PresentationFormat>
  <Paragraphs>496</Paragraphs>
  <Slides>43</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MS PGothic</vt:lpstr>
      <vt:lpstr>Wingdings</vt:lpstr>
      <vt:lpstr>MS PGothic</vt:lpstr>
      <vt:lpstr>Times New Roman</vt:lpstr>
      <vt:lpstr>Calibri</vt:lpstr>
      <vt:lpstr>Layers</vt:lpstr>
      <vt:lpstr>Image</vt:lpstr>
      <vt:lpstr>Beyond Carrots and Sticks: Encouraging a Speak Up Culture</vt:lpstr>
      <vt:lpstr>Speaking Up  (Employee Voice)</vt:lpstr>
      <vt:lpstr>Importance of Employee Voice</vt:lpstr>
      <vt:lpstr>PowerPoint Presentation</vt:lpstr>
      <vt:lpstr>People Often Don’t Speak Up</vt:lpstr>
      <vt:lpstr>The Psychology of Silence</vt:lpstr>
      <vt:lpstr>Futility:  It’s not worth the effort  -- No one wants to hear it</vt:lpstr>
      <vt:lpstr>“Deaf Ear Syndrome”</vt:lpstr>
      <vt:lpstr>Fear: Speaking up is Dangerous</vt:lpstr>
      <vt:lpstr>The Many Types of Fear</vt:lpstr>
      <vt:lpstr>Fear of Punishment</vt:lpstr>
      <vt:lpstr>Are These Fears Justified?</vt:lpstr>
      <vt:lpstr>Are Image Fears Justified?</vt:lpstr>
      <vt:lpstr>Where do Voice-Inhibiting Beliefs and Fears Come From?</vt:lpstr>
      <vt:lpstr>Implicit Theories and Schemas</vt:lpstr>
      <vt:lpstr>Common Approaches to Encouraging Voice</vt:lpstr>
      <vt:lpstr>Ways of Generating Voice</vt:lpstr>
      <vt:lpstr>Fostering Speaking Up: The Importance of Leadership</vt:lpstr>
      <vt:lpstr>Fostering Speaking Up:  The Importance of Leadership</vt:lpstr>
      <vt:lpstr>WHAT ABOUT ETHICAL VOICE?</vt:lpstr>
      <vt:lpstr>Types of Voice</vt:lpstr>
      <vt:lpstr>Types of Voice</vt:lpstr>
      <vt:lpstr>Types of Voice</vt:lpstr>
      <vt:lpstr>Types of Voice</vt:lpstr>
      <vt:lpstr>Types of Voice</vt:lpstr>
      <vt:lpstr>Types of Voice</vt:lpstr>
      <vt:lpstr>Types of Voice</vt:lpstr>
      <vt:lpstr>Types of Voice</vt:lpstr>
      <vt:lpstr>Types of Voice</vt:lpstr>
      <vt:lpstr>Very New Courage Research (Detert)</vt:lpstr>
      <vt:lpstr>How Does What We Know Apply?</vt:lpstr>
      <vt:lpstr>How Does What We Know Apply?</vt:lpstr>
      <vt:lpstr>How Does What We Know Apply?</vt:lpstr>
      <vt:lpstr>How Does What We Know Apply?</vt:lpstr>
      <vt:lpstr>How Does What We Know Apply? (Relationship strengths between classic factors and different types of voice)</vt:lpstr>
      <vt:lpstr>Leadership Influences (Relationship strengths between classic factors and different types of voice)</vt:lpstr>
      <vt:lpstr>Contextual Influences (Relationship strengths between classic factors and different types of voice)</vt:lpstr>
      <vt:lpstr>Applying Lessons</vt:lpstr>
      <vt:lpstr>Applying Lessons</vt:lpstr>
      <vt:lpstr>Encouraging Speaking Up</vt:lpstr>
      <vt:lpstr>THANK YOU</vt:lpstr>
      <vt:lpstr>APPENDIX/ADDITIONAL SLIDES </vt:lpstr>
      <vt:lpstr>Full Ranking Data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Carrots and Sticks: Encouraging a Speak Up Culture</dc:title>
  <dc:creator>Microsoft Office User</dc:creator>
  <cp:lastModifiedBy>jwilling</cp:lastModifiedBy>
  <cp:revision>92</cp:revision>
  <cp:lastPrinted>2016-06-01T13:07:50Z</cp:lastPrinted>
  <dcterms:created xsi:type="dcterms:W3CDTF">2016-06-02T11:20:27Z</dcterms:created>
  <dcterms:modified xsi:type="dcterms:W3CDTF">2016-06-08T15:36:59Z</dcterms:modified>
</cp:coreProperties>
</file>